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2"/>
  </p:notesMasterIdLst>
  <p:sldIdLst>
    <p:sldId id="456" r:id="rId3"/>
    <p:sldId id="601" r:id="rId4"/>
    <p:sldId id="608" r:id="rId5"/>
    <p:sldId id="517" r:id="rId6"/>
    <p:sldId id="603" r:id="rId7"/>
    <p:sldId id="685" r:id="rId8"/>
    <p:sldId id="686" r:id="rId9"/>
    <p:sldId id="609" r:id="rId10"/>
    <p:sldId id="688" r:id="rId11"/>
    <p:sldId id="687" r:id="rId12"/>
    <p:sldId id="689" r:id="rId13"/>
    <p:sldId id="690" r:id="rId14"/>
    <p:sldId id="691" r:id="rId15"/>
    <p:sldId id="692" r:id="rId16"/>
    <p:sldId id="693" r:id="rId17"/>
    <p:sldId id="694" r:id="rId18"/>
    <p:sldId id="695" r:id="rId19"/>
    <p:sldId id="604" r:id="rId20"/>
    <p:sldId id="696" r:id="rId21"/>
    <p:sldId id="697" r:id="rId22"/>
    <p:sldId id="698" r:id="rId23"/>
    <p:sldId id="699" r:id="rId24"/>
    <p:sldId id="700" r:id="rId25"/>
    <p:sldId id="701" r:id="rId26"/>
    <p:sldId id="702" r:id="rId27"/>
    <p:sldId id="703" r:id="rId28"/>
    <p:sldId id="704" r:id="rId29"/>
    <p:sldId id="681" r:id="rId30"/>
    <p:sldId id="605" r:id="rId31"/>
    <p:sldId id="682" r:id="rId32"/>
    <p:sldId id="705" r:id="rId33"/>
    <p:sldId id="706" r:id="rId34"/>
    <p:sldId id="683" r:id="rId35"/>
    <p:sldId id="606" r:id="rId36"/>
    <p:sldId id="684" r:id="rId37"/>
    <p:sldId id="707" r:id="rId38"/>
    <p:sldId id="709" r:id="rId39"/>
    <p:sldId id="710" r:id="rId40"/>
    <p:sldId id="711" r:id="rId4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9" d="100"/>
          <a:sy n="69" d="100"/>
        </p:scale>
        <p:origin x="78"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F345FB-B9C8-4635-9686-30E67467AC1A}" type="datetimeFigureOut">
              <a:rPr lang="fr-FR" smtClean="0"/>
              <a:t>20/05/2019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E9412A-3BD8-4FFE-8186-22D64FAAB7D6}" type="slidenum">
              <a:rPr lang="fr-FR" smtClean="0"/>
              <a:t>‹N°›</a:t>
            </a:fld>
            <a:endParaRPr lang="fr-FR"/>
          </a:p>
        </p:txBody>
      </p:sp>
    </p:spTree>
    <p:extLst>
      <p:ext uri="{BB962C8B-B14F-4D97-AF65-F5344CB8AC3E}">
        <p14:creationId xmlns:p14="http://schemas.microsoft.com/office/powerpoint/2010/main" val="526745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xmlns="" id="{65E95B06-8172-469A-BBA5-647E4EF383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34CE0136-C681-4C3B-8F80-A565637E6275}" type="slidenum">
              <a:rPr lang="fr-FR" altLang="fr-FR"/>
              <a:pPr>
                <a:spcBef>
                  <a:spcPct val="0"/>
                </a:spcBef>
              </a:pPr>
              <a:t>1</a:t>
            </a:fld>
            <a:endParaRPr lang="fr-FR" altLang="fr-FR"/>
          </a:p>
        </p:txBody>
      </p:sp>
      <p:sp>
        <p:nvSpPr>
          <p:cNvPr id="4099" name="Rectangle 2">
            <a:extLst>
              <a:ext uri="{FF2B5EF4-FFF2-40B4-BE49-F238E27FC236}">
                <a16:creationId xmlns:a16="http://schemas.microsoft.com/office/drawing/2014/main" xmlns="" id="{44BF991E-AA98-4445-BD5C-31B3F02BC795}"/>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xmlns="" id="{645883E9-4032-41BA-A47D-0D9DCE9F59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4012604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xmlns="" id="{0E747B76-265F-45C8-B825-E5BD0D2029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40619948-175D-44A8-9FA4-19817D753BB0}" type="slidenum">
              <a:rPr lang="fr-FR" altLang="fr-FR"/>
              <a:pPr>
                <a:spcBef>
                  <a:spcPct val="0"/>
                </a:spcBef>
              </a:pPr>
              <a:t>10</a:t>
            </a:fld>
            <a:endParaRPr lang="fr-FR" altLang="fr-FR"/>
          </a:p>
        </p:txBody>
      </p:sp>
      <p:sp>
        <p:nvSpPr>
          <p:cNvPr id="6147" name="Rectangle 2">
            <a:extLst>
              <a:ext uri="{FF2B5EF4-FFF2-40B4-BE49-F238E27FC236}">
                <a16:creationId xmlns:a16="http://schemas.microsoft.com/office/drawing/2014/main" xmlns="" id="{354455C1-9678-4F27-8379-6436AC1C5C8A}"/>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xmlns="" id="{99BFF3B1-77DA-4D4C-B554-2D87ADF11B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2333217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xmlns="" id="{0E747B76-265F-45C8-B825-E5BD0D2029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40619948-175D-44A8-9FA4-19817D753BB0}" type="slidenum">
              <a:rPr lang="fr-FR" altLang="fr-FR"/>
              <a:pPr>
                <a:spcBef>
                  <a:spcPct val="0"/>
                </a:spcBef>
              </a:pPr>
              <a:t>11</a:t>
            </a:fld>
            <a:endParaRPr lang="fr-FR" altLang="fr-FR"/>
          </a:p>
        </p:txBody>
      </p:sp>
      <p:sp>
        <p:nvSpPr>
          <p:cNvPr id="6147" name="Rectangle 2">
            <a:extLst>
              <a:ext uri="{FF2B5EF4-FFF2-40B4-BE49-F238E27FC236}">
                <a16:creationId xmlns:a16="http://schemas.microsoft.com/office/drawing/2014/main" xmlns="" id="{354455C1-9678-4F27-8379-6436AC1C5C8A}"/>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xmlns="" id="{99BFF3B1-77DA-4D4C-B554-2D87ADF11B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269715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xmlns="" id="{0E747B76-265F-45C8-B825-E5BD0D2029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40619948-175D-44A8-9FA4-19817D753BB0}" type="slidenum">
              <a:rPr lang="fr-FR" altLang="fr-FR"/>
              <a:pPr>
                <a:spcBef>
                  <a:spcPct val="0"/>
                </a:spcBef>
              </a:pPr>
              <a:t>12</a:t>
            </a:fld>
            <a:endParaRPr lang="fr-FR" altLang="fr-FR"/>
          </a:p>
        </p:txBody>
      </p:sp>
      <p:sp>
        <p:nvSpPr>
          <p:cNvPr id="6147" name="Rectangle 2">
            <a:extLst>
              <a:ext uri="{FF2B5EF4-FFF2-40B4-BE49-F238E27FC236}">
                <a16:creationId xmlns:a16="http://schemas.microsoft.com/office/drawing/2014/main" xmlns="" id="{354455C1-9678-4F27-8379-6436AC1C5C8A}"/>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xmlns="" id="{99BFF3B1-77DA-4D4C-B554-2D87ADF11B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1138328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xmlns="" id="{0E747B76-265F-45C8-B825-E5BD0D2029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40619948-175D-44A8-9FA4-19817D753BB0}" type="slidenum">
              <a:rPr lang="fr-FR" altLang="fr-FR"/>
              <a:pPr>
                <a:spcBef>
                  <a:spcPct val="0"/>
                </a:spcBef>
              </a:pPr>
              <a:t>13</a:t>
            </a:fld>
            <a:endParaRPr lang="fr-FR" altLang="fr-FR"/>
          </a:p>
        </p:txBody>
      </p:sp>
      <p:sp>
        <p:nvSpPr>
          <p:cNvPr id="6147" name="Rectangle 2">
            <a:extLst>
              <a:ext uri="{FF2B5EF4-FFF2-40B4-BE49-F238E27FC236}">
                <a16:creationId xmlns:a16="http://schemas.microsoft.com/office/drawing/2014/main" xmlns="" id="{354455C1-9678-4F27-8379-6436AC1C5C8A}"/>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xmlns="" id="{99BFF3B1-77DA-4D4C-B554-2D87ADF11B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486600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xmlns="" id="{0E747B76-265F-45C8-B825-E5BD0D2029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40619948-175D-44A8-9FA4-19817D753BB0}" type="slidenum">
              <a:rPr lang="fr-FR" altLang="fr-FR"/>
              <a:pPr>
                <a:spcBef>
                  <a:spcPct val="0"/>
                </a:spcBef>
              </a:pPr>
              <a:t>14</a:t>
            </a:fld>
            <a:endParaRPr lang="fr-FR" altLang="fr-FR"/>
          </a:p>
        </p:txBody>
      </p:sp>
      <p:sp>
        <p:nvSpPr>
          <p:cNvPr id="6147" name="Rectangle 2">
            <a:extLst>
              <a:ext uri="{FF2B5EF4-FFF2-40B4-BE49-F238E27FC236}">
                <a16:creationId xmlns:a16="http://schemas.microsoft.com/office/drawing/2014/main" xmlns="" id="{354455C1-9678-4F27-8379-6436AC1C5C8A}"/>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xmlns="" id="{99BFF3B1-77DA-4D4C-B554-2D87ADF11B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2264644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xmlns="" id="{0E747B76-265F-45C8-B825-E5BD0D2029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40619948-175D-44A8-9FA4-19817D753BB0}" type="slidenum">
              <a:rPr lang="fr-FR" altLang="fr-FR"/>
              <a:pPr>
                <a:spcBef>
                  <a:spcPct val="0"/>
                </a:spcBef>
              </a:pPr>
              <a:t>15</a:t>
            </a:fld>
            <a:endParaRPr lang="fr-FR" altLang="fr-FR"/>
          </a:p>
        </p:txBody>
      </p:sp>
      <p:sp>
        <p:nvSpPr>
          <p:cNvPr id="6147" name="Rectangle 2">
            <a:extLst>
              <a:ext uri="{FF2B5EF4-FFF2-40B4-BE49-F238E27FC236}">
                <a16:creationId xmlns:a16="http://schemas.microsoft.com/office/drawing/2014/main" xmlns="" id="{354455C1-9678-4F27-8379-6436AC1C5C8A}"/>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xmlns="" id="{99BFF3B1-77DA-4D4C-B554-2D87ADF11B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78441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xmlns="" id="{0E747B76-265F-45C8-B825-E5BD0D2029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40619948-175D-44A8-9FA4-19817D753BB0}" type="slidenum">
              <a:rPr lang="fr-FR" altLang="fr-FR"/>
              <a:pPr>
                <a:spcBef>
                  <a:spcPct val="0"/>
                </a:spcBef>
              </a:pPr>
              <a:t>16</a:t>
            </a:fld>
            <a:endParaRPr lang="fr-FR" altLang="fr-FR"/>
          </a:p>
        </p:txBody>
      </p:sp>
      <p:sp>
        <p:nvSpPr>
          <p:cNvPr id="6147" name="Rectangle 2">
            <a:extLst>
              <a:ext uri="{FF2B5EF4-FFF2-40B4-BE49-F238E27FC236}">
                <a16:creationId xmlns:a16="http://schemas.microsoft.com/office/drawing/2014/main" xmlns="" id="{354455C1-9678-4F27-8379-6436AC1C5C8A}"/>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xmlns="" id="{99BFF3B1-77DA-4D4C-B554-2D87ADF11B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3852310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xmlns="" id="{0E747B76-265F-45C8-B825-E5BD0D2029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40619948-175D-44A8-9FA4-19817D753BB0}" type="slidenum">
              <a:rPr lang="fr-FR" altLang="fr-FR"/>
              <a:pPr>
                <a:spcBef>
                  <a:spcPct val="0"/>
                </a:spcBef>
              </a:pPr>
              <a:t>17</a:t>
            </a:fld>
            <a:endParaRPr lang="fr-FR" altLang="fr-FR"/>
          </a:p>
        </p:txBody>
      </p:sp>
      <p:sp>
        <p:nvSpPr>
          <p:cNvPr id="6147" name="Rectangle 2">
            <a:extLst>
              <a:ext uri="{FF2B5EF4-FFF2-40B4-BE49-F238E27FC236}">
                <a16:creationId xmlns:a16="http://schemas.microsoft.com/office/drawing/2014/main" xmlns="" id="{354455C1-9678-4F27-8379-6436AC1C5C8A}"/>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xmlns="" id="{99BFF3B1-77DA-4D4C-B554-2D87ADF11B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1021755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xmlns="" id="{0E747B76-265F-45C8-B825-E5BD0D2029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40619948-175D-44A8-9FA4-19817D753BB0}" type="slidenum">
              <a:rPr lang="fr-FR" altLang="fr-FR"/>
              <a:pPr>
                <a:spcBef>
                  <a:spcPct val="0"/>
                </a:spcBef>
              </a:pPr>
              <a:t>18</a:t>
            </a:fld>
            <a:endParaRPr lang="fr-FR" altLang="fr-FR"/>
          </a:p>
        </p:txBody>
      </p:sp>
      <p:sp>
        <p:nvSpPr>
          <p:cNvPr id="6147" name="Rectangle 2">
            <a:extLst>
              <a:ext uri="{FF2B5EF4-FFF2-40B4-BE49-F238E27FC236}">
                <a16:creationId xmlns:a16="http://schemas.microsoft.com/office/drawing/2014/main" xmlns="" id="{354455C1-9678-4F27-8379-6436AC1C5C8A}"/>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xmlns="" id="{99BFF3B1-77DA-4D4C-B554-2D87ADF11B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166455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xmlns="" id="{0E747B76-265F-45C8-B825-E5BD0D2029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40619948-175D-44A8-9FA4-19817D753BB0}" type="slidenum">
              <a:rPr lang="fr-FR" altLang="fr-FR"/>
              <a:pPr>
                <a:spcBef>
                  <a:spcPct val="0"/>
                </a:spcBef>
              </a:pPr>
              <a:t>19</a:t>
            </a:fld>
            <a:endParaRPr lang="fr-FR" altLang="fr-FR"/>
          </a:p>
        </p:txBody>
      </p:sp>
      <p:sp>
        <p:nvSpPr>
          <p:cNvPr id="6147" name="Rectangle 2">
            <a:extLst>
              <a:ext uri="{FF2B5EF4-FFF2-40B4-BE49-F238E27FC236}">
                <a16:creationId xmlns:a16="http://schemas.microsoft.com/office/drawing/2014/main" xmlns="" id="{354455C1-9678-4F27-8379-6436AC1C5C8A}"/>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xmlns="" id="{99BFF3B1-77DA-4D4C-B554-2D87ADF11B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1572575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xmlns="" id="{0E747B76-265F-45C8-B825-E5BD0D2029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40619948-175D-44A8-9FA4-19817D753BB0}" type="slidenum">
              <a:rPr lang="fr-FR" altLang="fr-FR"/>
              <a:pPr>
                <a:spcBef>
                  <a:spcPct val="0"/>
                </a:spcBef>
              </a:pPr>
              <a:t>2</a:t>
            </a:fld>
            <a:endParaRPr lang="fr-FR" altLang="fr-FR"/>
          </a:p>
        </p:txBody>
      </p:sp>
      <p:sp>
        <p:nvSpPr>
          <p:cNvPr id="6147" name="Rectangle 2">
            <a:extLst>
              <a:ext uri="{FF2B5EF4-FFF2-40B4-BE49-F238E27FC236}">
                <a16:creationId xmlns:a16="http://schemas.microsoft.com/office/drawing/2014/main" xmlns="" id="{354455C1-9678-4F27-8379-6436AC1C5C8A}"/>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xmlns="" id="{99BFF3B1-77DA-4D4C-B554-2D87ADF11B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24374788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xmlns="" id="{0E747B76-265F-45C8-B825-E5BD0D2029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40619948-175D-44A8-9FA4-19817D753BB0}" type="slidenum">
              <a:rPr lang="fr-FR" altLang="fr-FR"/>
              <a:pPr>
                <a:spcBef>
                  <a:spcPct val="0"/>
                </a:spcBef>
              </a:pPr>
              <a:t>20</a:t>
            </a:fld>
            <a:endParaRPr lang="fr-FR" altLang="fr-FR"/>
          </a:p>
        </p:txBody>
      </p:sp>
      <p:sp>
        <p:nvSpPr>
          <p:cNvPr id="6147" name="Rectangle 2">
            <a:extLst>
              <a:ext uri="{FF2B5EF4-FFF2-40B4-BE49-F238E27FC236}">
                <a16:creationId xmlns:a16="http://schemas.microsoft.com/office/drawing/2014/main" xmlns="" id="{354455C1-9678-4F27-8379-6436AC1C5C8A}"/>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xmlns="" id="{99BFF3B1-77DA-4D4C-B554-2D87ADF11B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34245648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xmlns="" id="{0E747B76-265F-45C8-B825-E5BD0D2029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40619948-175D-44A8-9FA4-19817D753BB0}" type="slidenum">
              <a:rPr lang="fr-FR" altLang="fr-FR"/>
              <a:pPr>
                <a:spcBef>
                  <a:spcPct val="0"/>
                </a:spcBef>
              </a:pPr>
              <a:t>21</a:t>
            </a:fld>
            <a:endParaRPr lang="fr-FR" altLang="fr-FR"/>
          </a:p>
        </p:txBody>
      </p:sp>
      <p:sp>
        <p:nvSpPr>
          <p:cNvPr id="6147" name="Rectangle 2">
            <a:extLst>
              <a:ext uri="{FF2B5EF4-FFF2-40B4-BE49-F238E27FC236}">
                <a16:creationId xmlns:a16="http://schemas.microsoft.com/office/drawing/2014/main" xmlns="" id="{354455C1-9678-4F27-8379-6436AC1C5C8A}"/>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xmlns="" id="{99BFF3B1-77DA-4D4C-B554-2D87ADF11B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30521907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xmlns="" id="{0E747B76-265F-45C8-B825-E5BD0D2029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40619948-175D-44A8-9FA4-19817D753BB0}" type="slidenum">
              <a:rPr lang="fr-FR" altLang="fr-FR"/>
              <a:pPr>
                <a:spcBef>
                  <a:spcPct val="0"/>
                </a:spcBef>
              </a:pPr>
              <a:t>22</a:t>
            </a:fld>
            <a:endParaRPr lang="fr-FR" altLang="fr-FR"/>
          </a:p>
        </p:txBody>
      </p:sp>
      <p:sp>
        <p:nvSpPr>
          <p:cNvPr id="6147" name="Rectangle 2">
            <a:extLst>
              <a:ext uri="{FF2B5EF4-FFF2-40B4-BE49-F238E27FC236}">
                <a16:creationId xmlns:a16="http://schemas.microsoft.com/office/drawing/2014/main" xmlns="" id="{354455C1-9678-4F27-8379-6436AC1C5C8A}"/>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xmlns="" id="{99BFF3B1-77DA-4D4C-B554-2D87ADF11B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976276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xmlns="" id="{0E747B76-265F-45C8-B825-E5BD0D2029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40619948-175D-44A8-9FA4-19817D753BB0}" type="slidenum">
              <a:rPr lang="fr-FR" altLang="fr-FR"/>
              <a:pPr>
                <a:spcBef>
                  <a:spcPct val="0"/>
                </a:spcBef>
              </a:pPr>
              <a:t>23</a:t>
            </a:fld>
            <a:endParaRPr lang="fr-FR" altLang="fr-FR"/>
          </a:p>
        </p:txBody>
      </p:sp>
      <p:sp>
        <p:nvSpPr>
          <p:cNvPr id="6147" name="Rectangle 2">
            <a:extLst>
              <a:ext uri="{FF2B5EF4-FFF2-40B4-BE49-F238E27FC236}">
                <a16:creationId xmlns:a16="http://schemas.microsoft.com/office/drawing/2014/main" xmlns="" id="{354455C1-9678-4F27-8379-6436AC1C5C8A}"/>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xmlns="" id="{99BFF3B1-77DA-4D4C-B554-2D87ADF11B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14127352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xmlns="" id="{0E747B76-265F-45C8-B825-E5BD0D2029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40619948-175D-44A8-9FA4-19817D753BB0}" type="slidenum">
              <a:rPr lang="fr-FR" altLang="fr-FR"/>
              <a:pPr>
                <a:spcBef>
                  <a:spcPct val="0"/>
                </a:spcBef>
              </a:pPr>
              <a:t>24</a:t>
            </a:fld>
            <a:endParaRPr lang="fr-FR" altLang="fr-FR"/>
          </a:p>
        </p:txBody>
      </p:sp>
      <p:sp>
        <p:nvSpPr>
          <p:cNvPr id="6147" name="Rectangle 2">
            <a:extLst>
              <a:ext uri="{FF2B5EF4-FFF2-40B4-BE49-F238E27FC236}">
                <a16:creationId xmlns:a16="http://schemas.microsoft.com/office/drawing/2014/main" xmlns="" id="{354455C1-9678-4F27-8379-6436AC1C5C8A}"/>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xmlns="" id="{99BFF3B1-77DA-4D4C-B554-2D87ADF11B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21969291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xmlns="" id="{0E747B76-265F-45C8-B825-E5BD0D2029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40619948-175D-44A8-9FA4-19817D753BB0}" type="slidenum">
              <a:rPr lang="fr-FR" altLang="fr-FR"/>
              <a:pPr>
                <a:spcBef>
                  <a:spcPct val="0"/>
                </a:spcBef>
              </a:pPr>
              <a:t>25</a:t>
            </a:fld>
            <a:endParaRPr lang="fr-FR" altLang="fr-FR"/>
          </a:p>
        </p:txBody>
      </p:sp>
      <p:sp>
        <p:nvSpPr>
          <p:cNvPr id="6147" name="Rectangle 2">
            <a:extLst>
              <a:ext uri="{FF2B5EF4-FFF2-40B4-BE49-F238E27FC236}">
                <a16:creationId xmlns:a16="http://schemas.microsoft.com/office/drawing/2014/main" xmlns="" id="{354455C1-9678-4F27-8379-6436AC1C5C8A}"/>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xmlns="" id="{99BFF3B1-77DA-4D4C-B554-2D87ADF11B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41353173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xmlns="" id="{0E747B76-265F-45C8-B825-E5BD0D2029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40619948-175D-44A8-9FA4-19817D753BB0}" type="slidenum">
              <a:rPr lang="fr-FR" altLang="fr-FR"/>
              <a:pPr>
                <a:spcBef>
                  <a:spcPct val="0"/>
                </a:spcBef>
              </a:pPr>
              <a:t>26</a:t>
            </a:fld>
            <a:endParaRPr lang="fr-FR" altLang="fr-FR"/>
          </a:p>
        </p:txBody>
      </p:sp>
      <p:sp>
        <p:nvSpPr>
          <p:cNvPr id="6147" name="Rectangle 2">
            <a:extLst>
              <a:ext uri="{FF2B5EF4-FFF2-40B4-BE49-F238E27FC236}">
                <a16:creationId xmlns:a16="http://schemas.microsoft.com/office/drawing/2014/main" xmlns="" id="{354455C1-9678-4F27-8379-6436AC1C5C8A}"/>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xmlns="" id="{99BFF3B1-77DA-4D4C-B554-2D87ADF11B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17247915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xmlns="" id="{0E747B76-265F-45C8-B825-E5BD0D2029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40619948-175D-44A8-9FA4-19817D753BB0}" type="slidenum">
              <a:rPr lang="fr-FR" altLang="fr-FR"/>
              <a:pPr>
                <a:spcBef>
                  <a:spcPct val="0"/>
                </a:spcBef>
              </a:pPr>
              <a:t>27</a:t>
            </a:fld>
            <a:endParaRPr lang="fr-FR" altLang="fr-FR"/>
          </a:p>
        </p:txBody>
      </p:sp>
      <p:sp>
        <p:nvSpPr>
          <p:cNvPr id="6147" name="Rectangle 2">
            <a:extLst>
              <a:ext uri="{FF2B5EF4-FFF2-40B4-BE49-F238E27FC236}">
                <a16:creationId xmlns:a16="http://schemas.microsoft.com/office/drawing/2014/main" xmlns="" id="{354455C1-9678-4F27-8379-6436AC1C5C8A}"/>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xmlns="" id="{99BFF3B1-77DA-4D4C-B554-2D87ADF11B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25064200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xmlns="" id="{0E747B76-265F-45C8-B825-E5BD0D2029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40619948-175D-44A8-9FA4-19817D753BB0}" type="slidenum">
              <a:rPr lang="fr-FR" altLang="fr-FR"/>
              <a:pPr>
                <a:spcBef>
                  <a:spcPct val="0"/>
                </a:spcBef>
              </a:pPr>
              <a:t>28</a:t>
            </a:fld>
            <a:endParaRPr lang="fr-FR" altLang="fr-FR"/>
          </a:p>
        </p:txBody>
      </p:sp>
      <p:sp>
        <p:nvSpPr>
          <p:cNvPr id="6147" name="Rectangle 2">
            <a:extLst>
              <a:ext uri="{FF2B5EF4-FFF2-40B4-BE49-F238E27FC236}">
                <a16:creationId xmlns:a16="http://schemas.microsoft.com/office/drawing/2014/main" xmlns="" id="{354455C1-9678-4F27-8379-6436AC1C5C8A}"/>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xmlns="" id="{99BFF3B1-77DA-4D4C-B554-2D87ADF11B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28835372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xmlns="" id="{0E747B76-265F-45C8-B825-E5BD0D2029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40619948-175D-44A8-9FA4-19817D753BB0}" type="slidenum">
              <a:rPr lang="fr-FR" altLang="fr-FR"/>
              <a:pPr>
                <a:spcBef>
                  <a:spcPct val="0"/>
                </a:spcBef>
              </a:pPr>
              <a:t>29</a:t>
            </a:fld>
            <a:endParaRPr lang="fr-FR" altLang="fr-FR"/>
          </a:p>
        </p:txBody>
      </p:sp>
      <p:sp>
        <p:nvSpPr>
          <p:cNvPr id="6147" name="Rectangle 2">
            <a:extLst>
              <a:ext uri="{FF2B5EF4-FFF2-40B4-BE49-F238E27FC236}">
                <a16:creationId xmlns:a16="http://schemas.microsoft.com/office/drawing/2014/main" xmlns="" id="{354455C1-9678-4F27-8379-6436AC1C5C8A}"/>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xmlns="" id="{99BFF3B1-77DA-4D4C-B554-2D87ADF11B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3510915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xmlns="" id="{6C5FED05-5FB0-4C30-B0DB-176B82635E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F02DAFD-23A0-4787-AAEE-FDCC3E7FA403}"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627" name="Rectangle 2">
            <a:extLst>
              <a:ext uri="{FF2B5EF4-FFF2-40B4-BE49-F238E27FC236}">
                <a16:creationId xmlns:a16="http://schemas.microsoft.com/office/drawing/2014/main" xmlns="" id="{0BC4A7A3-AA67-4EAA-A5AC-67B35217250E}"/>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xmlns="" id="{3EE788BA-5BF1-4559-A586-84BA16FAB5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21750977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xmlns="" id="{0E747B76-265F-45C8-B825-E5BD0D2029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40619948-175D-44A8-9FA4-19817D753BB0}" type="slidenum">
              <a:rPr lang="fr-FR" altLang="fr-FR"/>
              <a:pPr>
                <a:spcBef>
                  <a:spcPct val="0"/>
                </a:spcBef>
              </a:pPr>
              <a:t>30</a:t>
            </a:fld>
            <a:endParaRPr lang="fr-FR" altLang="fr-FR"/>
          </a:p>
        </p:txBody>
      </p:sp>
      <p:sp>
        <p:nvSpPr>
          <p:cNvPr id="6147" name="Rectangle 2">
            <a:extLst>
              <a:ext uri="{FF2B5EF4-FFF2-40B4-BE49-F238E27FC236}">
                <a16:creationId xmlns:a16="http://schemas.microsoft.com/office/drawing/2014/main" xmlns="" id="{354455C1-9678-4F27-8379-6436AC1C5C8A}"/>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xmlns="" id="{99BFF3B1-77DA-4D4C-B554-2D87ADF11B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9057716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xmlns="" id="{0E747B76-265F-45C8-B825-E5BD0D2029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40619948-175D-44A8-9FA4-19817D753BB0}" type="slidenum">
              <a:rPr lang="fr-FR" altLang="fr-FR"/>
              <a:pPr>
                <a:spcBef>
                  <a:spcPct val="0"/>
                </a:spcBef>
              </a:pPr>
              <a:t>31</a:t>
            </a:fld>
            <a:endParaRPr lang="fr-FR" altLang="fr-FR"/>
          </a:p>
        </p:txBody>
      </p:sp>
      <p:sp>
        <p:nvSpPr>
          <p:cNvPr id="6147" name="Rectangle 2">
            <a:extLst>
              <a:ext uri="{FF2B5EF4-FFF2-40B4-BE49-F238E27FC236}">
                <a16:creationId xmlns:a16="http://schemas.microsoft.com/office/drawing/2014/main" xmlns="" id="{354455C1-9678-4F27-8379-6436AC1C5C8A}"/>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xmlns="" id="{99BFF3B1-77DA-4D4C-B554-2D87ADF11B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30523971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xmlns="" id="{0E747B76-265F-45C8-B825-E5BD0D2029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40619948-175D-44A8-9FA4-19817D753BB0}" type="slidenum">
              <a:rPr lang="fr-FR" altLang="fr-FR"/>
              <a:pPr>
                <a:spcBef>
                  <a:spcPct val="0"/>
                </a:spcBef>
              </a:pPr>
              <a:t>32</a:t>
            </a:fld>
            <a:endParaRPr lang="fr-FR" altLang="fr-FR"/>
          </a:p>
        </p:txBody>
      </p:sp>
      <p:sp>
        <p:nvSpPr>
          <p:cNvPr id="6147" name="Rectangle 2">
            <a:extLst>
              <a:ext uri="{FF2B5EF4-FFF2-40B4-BE49-F238E27FC236}">
                <a16:creationId xmlns:a16="http://schemas.microsoft.com/office/drawing/2014/main" xmlns="" id="{354455C1-9678-4F27-8379-6436AC1C5C8A}"/>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xmlns="" id="{99BFF3B1-77DA-4D4C-B554-2D87ADF11B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35801971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xmlns="" id="{0E747B76-265F-45C8-B825-E5BD0D2029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40619948-175D-44A8-9FA4-19817D753BB0}" type="slidenum">
              <a:rPr lang="fr-FR" altLang="fr-FR"/>
              <a:pPr>
                <a:spcBef>
                  <a:spcPct val="0"/>
                </a:spcBef>
              </a:pPr>
              <a:t>33</a:t>
            </a:fld>
            <a:endParaRPr lang="fr-FR" altLang="fr-FR"/>
          </a:p>
        </p:txBody>
      </p:sp>
      <p:sp>
        <p:nvSpPr>
          <p:cNvPr id="6147" name="Rectangle 2">
            <a:extLst>
              <a:ext uri="{FF2B5EF4-FFF2-40B4-BE49-F238E27FC236}">
                <a16:creationId xmlns:a16="http://schemas.microsoft.com/office/drawing/2014/main" xmlns="" id="{354455C1-9678-4F27-8379-6436AC1C5C8A}"/>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xmlns="" id="{99BFF3B1-77DA-4D4C-B554-2D87ADF11B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16902256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xmlns="" id="{0E747B76-265F-45C8-B825-E5BD0D2029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40619948-175D-44A8-9FA4-19817D753BB0}" type="slidenum">
              <a:rPr lang="fr-FR" altLang="fr-FR"/>
              <a:pPr>
                <a:spcBef>
                  <a:spcPct val="0"/>
                </a:spcBef>
              </a:pPr>
              <a:t>34</a:t>
            </a:fld>
            <a:endParaRPr lang="fr-FR" altLang="fr-FR"/>
          </a:p>
        </p:txBody>
      </p:sp>
      <p:sp>
        <p:nvSpPr>
          <p:cNvPr id="6147" name="Rectangle 2">
            <a:extLst>
              <a:ext uri="{FF2B5EF4-FFF2-40B4-BE49-F238E27FC236}">
                <a16:creationId xmlns:a16="http://schemas.microsoft.com/office/drawing/2014/main" xmlns="" id="{354455C1-9678-4F27-8379-6436AC1C5C8A}"/>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xmlns="" id="{99BFF3B1-77DA-4D4C-B554-2D87ADF11B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24069708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xmlns="" id="{0E747B76-265F-45C8-B825-E5BD0D2029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40619948-175D-44A8-9FA4-19817D753BB0}" type="slidenum">
              <a:rPr lang="fr-FR" altLang="fr-FR"/>
              <a:pPr>
                <a:spcBef>
                  <a:spcPct val="0"/>
                </a:spcBef>
              </a:pPr>
              <a:t>35</a:t>
            </a:fld>
            <a:endParaRPr lang="fr-FR" altLang="fr-FR"/>
          </a:p>
        </p:txBody>
      </p:sp>
      <p:sp>
        <p:nvSpPr>
          <p:cNvPr id="6147" name="Rectangle 2">
            <a:extLst>
              <a:ext uri="{FF2B5EF4-FFF2-40B4-BE49-F238E27FC236}">
                <a16:creationId xmlns:a16="http://schemas.microsoft.com/office/drawing/2014/main" xmlns="" id="{354455C1-9678-4F27-8379-6436AC1C5C8A}"/>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xmlns="" id="{99BFF3B1-77DA-4D4C-B554-2D87ADF11B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26049644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xmlns="" id="{0E747B76-265F-45C8-B825-E5BD0D2029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40619948-175D-44A8-9FA4-19817D753BB0}" type="slidenum">
              <a:rPr lang="fr-FR" altLang="fr-FR"/>
              <a:pPr>
                <a:spcBef>
                  <a:spcPct val="0"/>
                </a:spcBef>
              </a:pPr>
              <a:t>36</a:t>
            </a:fld>
            <a:endParaRPr lang="fr-FR" altLang="fr-FR"/>
          </a:p>
        </p:txBody>
      </p:sp>
      <p:sp>
        <p:nvSpPr>
          <p:cNvPr id="6147" name="Rectangle 2">
            <a:extLst>
              <a:ext uri="{FF2B5EF4-FFF2-40B4-BE49-F238E27FC236}">
                <a16:creationId xmlns:a16="http://schemas.microsoft.com/office/drawing/2014/main" xmlns="" id="{354455C1-9678-4F27-8379-6436AC1C5C8A}"/>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xmlns="" id="{99BFF3B1-77DA-4D4C-B554-2D87ADF11B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37728410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xmlns="" id="{0E747B76-265F-45C8-B825-E5BD0D2029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40619948-175D-44A8-9FA4-19817D753BB0}" type="slidenum">
              <a:rPr lang="fr-FR" altLang="fr-FR"/>
              <a:pPr>
                <a:spcBef>
                  <a:spcPct val="0"/>
                </a:spcBef>
              </a:pPr>
              <a:t>37</a:t>
            </a:fld>
            <a:endParaRPr lang="fr-FR" altLang="fr-FR"/>
          </a:p>
        </p:txBody>
      </p:sp>
      <p:sp>
        <p:nvSpPr>
          <p:cNvPr id="6147" name="Rectangle 2">
            <a:extLst>
              <a:ext uri="{FF2B5EF4-FFF2-40B4-BE49-F238E27FC236}">
                <a16:creationId xmlns:a16="http://schemas.microsoft.com/office/drawing/2014/main" xmlns="" id="{354455C1-9678-4F27-8379-6436AC1C5C8A}"/>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xmlns="" id="{99BFF3B1-77DA-4D4C-B554-2D87ADF11B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42760481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xmlns="" id="{0E747B76-265F-45C8-B825-E5BD0D2029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40619948-175D-44A8-9FA4-19817D753BB0}" type="slidenum">
              <a:rPr lang="fr-FR" altLang="fr-FR"/>
              <a:pPr>
                <a:spcBef>
                  <a:spcPct val="0"/>
                </a:spcBef>
              </a:pPr>
              <a:t>38</a:t>
            </a:fld>
            <a:endParaRPr lang="fr-FR" altLang="fr-FR"/>
          </a:p>
        </p:txBody>
      </p:sp>
      <p:sp>
        <p:nvSpPr>
          <p:cNvPr id="6147" name="Rectangle 2">
            <a:extLst>
              <a:ext uri="{FF2B5EF4-FFF2-40B4-BE49-F238E27FC236}">
                <a16:creationId xmlns:a16="http://schemas.microsoft.com/office/drawing/2014/main" xmlns="" id="{354455C1-9678-4F27-8379-6436AC1C5C8A}"/>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xmlns="" id="{99BFF3B1-77DA-4D4C-B554-2D87ADF11B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29084930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xmlns="" id="{0E747B76-265F-45C8-B825-E5BD0D2029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40619948-175D-44A8-9FA4-19817D753BB0}" type="slidenum">
              <a:rPr lang="fr-FR" altLang="fr-FR"/>
              <a:pPr>
                <a:spcBef>
                  <a:spcPct val="0"/>
                </a:spcBef>
              </a:pPr>
              <a:t>39</a:t>
            </a:fld>
            <a:endParaRPr lang="fr-FR" altLang="fr-FR"/>
          </a:p>
        </p:txBody>
      </p:sp>
      <p:sp>
        <p:nvSpPr>
          <p:cNvPr id="6147" name="Rectangle 2">
            <a:extLst>
              <a:ext uri="{FF2B5EF4-FFF2-40B4-BE49-F238E27FC236}">
                <a16:creationId xmlns:a16="http://schemas.microsoft.com/office/drawing/2014/main" xmlns="" id="{354455C1-9678-4F27-8379-6436AC1C5C8A}"/>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xmlns="" id="{99BFF3B1-77DA-4D4C-B554-2D87ADF11B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3685562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xmlns="" id="{B631C63B-8FD3-4704-9DC2-4006ED0D2A2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E7DEACF-1D84-4914-864C-63A897521352}" type="slidenum">
              <a:rPr kumimoji="0" lang="fr-FR" altLang="fr-FR"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fr-FR" altLang="fr-F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8675" name="Rectangle 2">
            <a:extLst>
              <a:ext uri="{FF2B5EF4-FFF2-40B4-BE49-F238E27FC236}">
                <a16:creationId xmlns:a16="http://schemas.microsoft.com/office/drawing/2014/main" xmlns="" id="{F75AE11C-0F20-424D-8D56-13F0B652B86B}"/>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xmlns="" id="{65D3C80E-0AFE-4FA8-AF05-163B84839A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1624134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xmlns="" id="{0E747B76-265F-45C8-B825-E5BD0D2029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40619948-175D-44A8-9FA4-19817D753BB0}" type="slidenum">
              <a:rPr lang="fr-FR" altLang="fr-FR"/>
              <a:pPr>
                <a:spcBef>
                  <a:spcPct val="0"/>
                </a:spcBef>
              </a:pPr>
              <a:t>5</a:t>
            </a:fld>
            <a:endParaRPr lang="fr-FR" altLang="fr-FR"/>
          </a:p>
        </p:txBody>
      </p:sp>
      <p:sp>
        <p:nvSpPr>
          <p:cNvPr id="6147" name="Rectangle 2">
            <a:extLst>
              <a:ext uri="{FF2B5EF4-FFF2-40B4-BE49-F238E27FC236}">
                <a16:creationId xmlns:a16="http://schemas.microsoft.com/office/drawing/2014/main" xmlns="" id="{354455C1-9678-4F27-8379-6436AC1C5C8A}"/>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xmlns="" id="{99BFF3B1-77DA-4D4C-B554-2D87ADF11B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3031863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xmlns="" id="{0E747B76-265F-45C8-B825-E5BD0D2029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40619948-175D-44A8-9FA4-19817D753BB0}" type="slidenum">
              <a:rPr lang="fr-FR" altLang="fr-FR"/>
              <a:pPr>
                <a:spcBef>
                  <a:spcPct val="0"/>
                </a:spcBef>
              </a:pPr>
              <a:t>6</a:t>
            </a:fld>
            <a:endParaRPr lang="fr-FR" altLang="fr-FR"/>
          </a:p>
        </p:txBody>
      </p:sp>
      <p:sp>
        <p:nvSpPr>
          <p:cNvPr id="6147" name="Rectangle 2">
            <a:extLst>
              <a:ext uri="{FF2B5EF4-FFF2-40B4-BE49-F238E27FC236}">
                <a16:creationId xmlns:a16="http://schemas.microsoft.com/office/drawing/2014/main" xmlns="" id="{354455C1-9678-4F27-8379-6436AC1C5C8A}"/>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xmlns="" id="{99BFF3B1-77DA-4D4C-B554-2D87ADF11B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3683934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xmlns="" id="{0E747B76-265F-45C8-B825-E5BD0D2029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40619948-175D-44A8-9FA4-19817D753BB0}" type="slidenum">
              <a:rPr lang="fr-FR" altLang="fr-FR"/>
              <a:pPr>
                <a:spcBef>
                  <a:spcPct val="0"/>
                </a:spcBef>
              </a:pPr>
              <a:t>7</a:t>
            </a:fld>
            <a:endParaRPr lang="fr-FR" altLang="fr-FR"/>
          </a:p>
        </p:txBody>
      </p:sp>
      <p:sp>
        <p:nvSpPr>
          <p:cNvPr id="6147" name="Rectangle 2">
            <a:extLst>
              <a:ext uri="{FF2B5EF4-FFF2-40B4-BE49-F238E27FC236}">
                <a16:creationId xmlns:a16="http://schemas.microsoft.com/office/drawing/2014/main" xmlns="" id="{354455C1-9678-4F27-8379-6436AC1C5C8A}"/>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xmlns="" id="{99BFF3B1-77DA-4D4C-B554-2D87ADF11B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942406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xmlns="" id="{0E747B76-265F-45C8-B825-E5BD0D2029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40619948-175D-44A8-9FA4-19817D753BB0}" type="slidenum">
              <a:rPr lang="fr-FR" altLang="fr-FR"/>
              <a:pPr>
                <a:spcBef>
                  <a:spcPct val="0"/>
                </a:spcBef>
              </a:pPr>
              <a:t>8</a:t>
            </a:fld>
            <a:endParaRPr lang="fr-FR" altLang="fr-FR"/>
          </a:p>
        </p:txBody>
      </p:sp>
      <p:sp>
        <p:nvSpPr>
          <p:cNvPr id="6147" name="Rectangle 2">
            <a:extLst>
              <a:ext uri="{FF2B5EF4-FFF2-40B4-BE49-F238E27FC236}">
                <a16:creationId xmlns:a16="http://schemas.microsoft.com/office/drawing/2014/main" xmlns="" id="{354455C1-9678-4F27-8379-6436AC1C5C8A}"/>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xmlns="" id="{99BFF3B1-77DA-4D4C-B554-2D87ADF11B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3786990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xmlns="" id="{0E747B76-265F-45C8-B825-E5BD0D2029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pPr>
            <a:fld id="{40619948-175D-44A8-9FA4-19817D753BB0}" type="slidenum">
              <a:rPr lang="fr-FR" altLang="fr-FR"/>
              <a:pPr>
                <a:spcBef>
                  <a:spcPct val="0"/>
                </a:spcBef>
              </a:pPr>
              <a:t>9</a:t>
            </a:fld>
            <a:endParaRPr lang="fr-FR" altLang="fr-FR"/>
          </a:p>
        </p:txBody>
      </p:sp>
      <p:sp>
        <p:nvSpPr>
          <p:cNvPr id="6147" name="Rectangle 2">
            <a:extLst>
              <a:ext uri="{FF2B5EF4-FFF2-40B4-BE49-F238E27FC236}">
                <a16:creationId xmlns:a16="http://schemas.microsoft.com/office/drawing/2014/main" xmlns="" id="{354455C1-9678-4F27-8379-6436AC1C5C8A}"/>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xmlns="" id="{99BFF3B1-77DA-4D4C-B554-2D87ADF11B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p>
        </p:txBody>
      </p:sp>
    </p:spTree>
    <p:extLst>
      <p:ext uri="{BB962C8B-B14F-4D97-AF65-F5344CB8AC3E}">
        <p14:creationId xmlns:p14="http://schemas.microsoft.com/office/powerpoint/2010/main" val="1933457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AF352F3B-2990-486D-9E95-FA09AC75AA3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3751ED22-D2B1-4537-927E-C6D69DE346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2336E93B-18D3-479B-905F-F69DD43F4B6F}"/>
              </a:ext>
            </a:extLst>
          </p:cNvPr>
          <p:cNvSpPr>
            <a:spLocks noGrp="1"/>
          </p:cNvSpPr>
          <p:nvPr>
            <p:ph type="dt" sz="half" idx="10"/>
          </p:nvPr>
        </p:nvSpPr>
        <p:spPr/>
        <p:txBody>
          <a:bodyPr/>
          <a:lstStyle/>
          <a:p>
            <a:fld id="{697CE835-B03A-42C4-BAC1-7DD4CA42B902}" type="datetimeFigureOut">
              <a:rPr lang="fr-FR" smtClean="0"/>
              <a:t>20/05/2019</a:t>
            </a:fld>
            <a:endParaRPr lang="fr-FR"/>
          </a:p>
        </p:txBody>
      </p:sp>
      <p:sp>
        <p:nvSpPr>
          <p:cNvPr id="5" name="Espace réservé du pied de page 4">
            <a:extLst>
              <a:ext uri="{FF2B5EF4-FFF2-40B4-BE49-F238E27FC236}">
                <a16:creationId xmlns:a16="http://schemas.microsoft.com/office/drawing/2014/main" xmlns="" id="{52B8BCC2-4A3A-4F1C-8F25-F7093B946B4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348DE308-92DE-483C-BFB8-E4C0D73A5771}"/>
              </a:ext>
            </a:extLst>
          </p:cNvPr>
          <p:cNvSpPr>
            <a:spLocks noGrp="1"/>
          </p:cNvSpPr>
          <p:nvPr>
            <p:ph type="sldNum" sz="quarter" idx="12"/>
          </p:nvPr>
        </p:nvSpPr>
        <p:spPr/>
        <p:txBody>
          <a:bodyPr/>
          <a:lstStyle/>
          <a:p>
            <a:fld id="{E38904CC-32D1-4077-A401-B9F6189F705E}" type="slidenum">
              <a:rPr lang="fr-FR" smtClean="0"/>
              <a:t>‹N°›</a:t>
            </a:fld>
            <a:endParaRPr lang="fr-FR"/>
          </a:p>
        </p:txBody>
      </p:sp>
    </p:spTree>
    <p:extLst>
      <p:ext uri="{BB962C8B-B14F-4D97-AF65-F5344CB8AC3E}">
        <p14:creationId xmlns:p14="http://schemas.microsoft.com/office/powerpoint/2010/main" val="1810958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4657504-84D1-4A64-9878-1B457AA9D11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26858870-49B6-42FE-A8F2-B28A6DC81B85}"/>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2030A6B6-36A4-448C-9B03-63109500810A}"/>
              </a:ext>
            </a:extLst>
          </p:cNvPr>
          <p:cNvSpPr>
            <a:spLocks noGrp="1"/>
          </p:cNvSpPr>
          <p:nvPr>
            <p:ph type="dt" sz="half" idx="10"/>
          </p:nvPr>
        </p:nvSpPr>
        <p:spPr/>
        <p:txBody>
          <a:bodyPr/>
          <a:lstStyle/>
          <a:p>
            <a:fld id="{697CE835-B03A-42C4-BAC1-7DD4CA42B902}" type="datetimeFigureOut">
              <a:rPr lang="fr-FR" smtClean="0"/>
              <a:t>20/05/2019</a:t>
            </a:fld>
            <a:endParaRPr lang="fr-FR"/>
          </a:p>
        </p:txBody>
      </p:sp>
      <p:sp>
        <p:nvSpPr>
          <p:cNvPr id="5" name="Espace réservé du pied de page 4">
            <a:extLst>
              <a:ext uri="{FF2B5EF4-FFF2-40B4-BE49-F238E27FC236}">
                <a16:creationId xmlns:a16="http://schemas.microsoft.com/office/drawing/2014/main" xmlns="" id="{BD3FDE6B-3EBE-48D1-B714-0DBAF47804E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7ADC4642-7AE0-4137-BC3F-8E6B79E2EF34}"/>
              </a:ext>
            </a:extLst>
          </p:cNvPr>
          <p:cNvSpPr>
            <a:spLocks noGrp="1"/>
          </p:cNvSpPr>
          <p:nvPr>
            <p:ph type="sldNum" sz="quarter" idx="12"/>
          </p:nvPr>
        </p:nvSpPr>
        <p:spPr/>
        <p:txBody>
          <a:bodyPr/>
          <a:lstStyle/>
          <a:p>
            <a:fld id="{E38904CC-32D1-4077-A401-B9F6189F705E}" type="slidenum">
              <a:rPr lang="fr-FR" smtClean="0"/>
              <a:t>‹N°›</a:t>
            </a:fld>
            <a:endParaRPr lang="fr-FR"/>
          </a:p>
        </p:txBody>
      </p:sp>
    </p:spTree>
    <p:extLst>
      <p:ext uri="{BB962C8B-B14F-4D97-AF65-F5344CB8AC3E}">
        <p14:creationId xmlns:p14="http://schemas.microsoft.com/office/powerpoint/2010/main" val="1482666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12948B40-683F-4621-9813-0F9FB281C2D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FFD2709E-8A3E-4FEE-A522-D9E69F0C5E75}"/>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8594B091-2045-468D-830F-6667FC4E1E40}"/>
              </a:ext>
            </a:extLst>
          </p:cNvPr>
          <p:cNvSpPr>
            <a:spLocks noGrp="1"/>
          </p:cNvSpPr>
          <p:nvPr>
            <p:ph type="dt" sz="half" idx="10"/>
          </p:nvPr>
        </p:nvSpPr>
        <p:spPr/>
        <p:txBody>
          <a:bodyPr/>
          <a:lstStyle/>
          <a:p>
            <a:fld id="{697CE835-B03A-42C4-BAC1-7DD4CA42B902}" type="datetimeFigureOut">
              <a:rPr lang="fr-FR" smtClean="0"/>
              <a:t>20/05/2019</a:t>
            </a:fld>
            <a:endParaRPr lang="fr-FR"/>
          </a:p>
        </p:txBody>
      </p:sp>
      <p:sp>
        <p:nvSpPr>
          <p:cNvPr id="5" name="Espace réservé du pied de page 4">
            <a:extLst>
              <a:ext uri="{FF2B5EF4-FFF2-40B4-BE49-F238E27FC236}">
                <a16:creationId xmlns:a16="http://schemas.microsoft.com/office/drawing/2014/main" xmlns="" id="{7421DFF3-624D-4590-A0FC-A9EEC3887CC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87482137-4AE6-4128-B369-FD3914B87E2F}"/>
              </a:ext>
            </a:extLst>
          </p:cNvPr>
          <p:cNvSpPr>
            <a:spLocks noGrp="1"/>
          </p:cNvSpPr>
          <p:nvPr>
            <p:ph type="sldNum" sz="quarter" idx="12"/>
          </p:nvPr>
        </p:nvSpPr>
        <p:spPr/>
        <p:txBody>
          <a:bodyPr/>
          <a:lstStyle/>
          <a:p>
            <a:fld id="{E38904CC-32D1-4077-A401-B9F6189F705E}" type="slidenum">
              <a:rPr lang="fr-FR" smtClean="0"/>
              <a:t>‹N°›</a:t>
            </a:fld>
            <a:endParaRPr lang="fr-FR"/>
          </a:p>
        </p:txBody>
      </p:sp>
    </p:spTree>
    <p:extLst>
      <p:ext uri="{BB962C8B-B14F-4D97-AF65-F5344CB8AC3E}">
        <p14:creationId xmlns:p14="http://schemas.microsoft.com/office/powerpoint/2010/main" val="4248698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09600" y="274639"/>
            <a:ext cx="10972800" cy="58515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Rectangle 4">
            <a:extLst>
              <a:ext uri="{FF2B5EF4-FFF2-40B4-BE49-F238E27FC236}">
                <a16:creationId xmlns:a16="http://schemas.microsoft.com/office/drawing/2014/main" xmlns="" id="{6F1C4BA7-1AB9-4E2E-A062-6707CD289218}"/>
              </a:ext>
            </a:extLst>
          </p:cNvPr>
          <p:cNvSpPr>
            <a:spLocks noGrp="1" noChangeArrowheads="1"/>
          </p:cNvSpPr>
          <p:nvPr>
            <p:ph type="dt" sz="half" idx="10"/>
          </p:nvPr>
        </p:nvSpPr>
        <p:spPr>
          <a:ln/>
        </p:spPr>
        <p:txBody>
          <a:bodyPr/>
          <a:lstStyle>
            <a:lvl1pPr>
              <a:defRPr/>
            </a:lvl1pPr>
          </a:lstStyle>
          <a:p>
            <a:pPr>
              <a:defRPr/>
            </a:pPr>
            <a:fld id="{5BD14ACA-FEF9-46C6-B5CD-B2C0A23020DE}" type="datetime1">
              <a:rPr lang="fr-FR" altLang="fr-FR"/>
              <a:pPr>
                <a:defRPr/>
              </a:pPr>
              <a:t>20/05/2019</a:t>
            </a:fld>
            <a:endParaRPr lang="fr-FR" altLang="fr-FR"/>
          </a:p>
        </p:txBody>
      </p:sp>
      <p:sp>
        <p:nvSpPr>
          <p:cNvPr id="4" name="Rectangle 5">
            <a:extLst>
              <a:ext uri="{FF2B5EF4-FFF2-40B4-BE49-F238E27FC236}">
                <a16:creationId xmlns:a16="http://schemas.microsoft.com/office/drawing/2014/main" xmlns="" id="{360FA173-D6DD-464F-ABA6-DCEEC2627B08}"/>
              </a:ext>
            </a:extLst>
          </p:cNvPr>
          <p:cNvSpPr>
            <a:spLocks noGrp="1" noChangeArrowheads="1"/>
          </p:cNvSpPr>
          <p:nvPr>
            <p:ph type="ftr" sz="quarter" idx="11"/>
          </p:nvPr>
        </p:nvSpPr>
        <p:spPr>
          <a:ln/>
        </p:spPr>
        <p:txBody>
          <a:bodyPr/>
          <a:lstStyle>
            <a:lvl1pPr>
              <a:defRPr/>
            </a:lvl1pPr>
          </a:lstStyle>
          <a:p>
            <a:pPr>
              <a:defRPr/>
            </a:pPr>
            <a:endParaRPr lang="fr-FR"/>
          </a:p>
        </p:txBody>
      </p:sp>
      <p:sp>
        <p:nvSpPr>
          <p:cNvPr id="5" name="Rectangle 6">
            <a:extLst>
              <a:ext uri="{FF2B5EF4-FFF2-40B4-BE49-F238E27FC236}">
                <a16:creationId xmlns:a16="http://schemas.microsoft.com/office/drawing/2014/main" xmlns="" id="{1569ECE0-7353-418A-AC13-A45B7CB335F8}"/>
              </a:ext>
            </a:extLst>
          </p:cNvPr>
          <p:cNvSpPr>
            <a:spLocks noGrp="1" noChangeArrowheads="1"/>
          </p:cNvSpPr>
          <p:nvPr>
            <p:ph type="sldNum" sz="quarter" idx="12"/>
          </p:nvPr>
        </p:nvSpPr>
        <p:spPr>
          <a:ln/>
        </p:spPr>
        <p:txBody>
          <a:bodyPr/>
          <a:lstStyle>
            <a:lvl1pPr>
              <a:defRPr/>
            </a:lvl1pPr>
          </a:lstStyle>
          <a:p>
            <a:pPr>
              <a:defRPr/>
            </a:pPr>
            <a:fld id="{BF53350F-0A8B-474C-898D-74C66E319673}" type="slidenum">
              <a:rPr lang="fr-FR" altLang="fr-FR"/>
              <a:pPr>
                <a:defRPr/>
              </a:pPr>
              <a:t>‹N°›</a:t>
            </a:fld>
            <a:endParaRPr lang="fr-FR" altLang="fr-FR"/>
          </a:p>
        </p:txBody>
      </p:sp>
    </p:spTree>
    <p:extLst>
      <p:ext uri="{BB962C8B-B14F-4D97-AF65-F5344CB8AC3E}">
        <p14:creationId xmlns:p14="http://schemas.microsoft.com/office/powerpoint/2010/main" val="25098693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Rectangle 4">
            <a:extLst>
              <a:ext uri="{FF2B5EF4-FFF2-40B4-BE49-F238E27FC236}">
                <a16:creationId xmlns:a16="http://schemas.microsoft.com/office/drawing/2014/main" xmlns="" id="{7D4F69E6-A7E7-4EFA-8471-9639EC1F59CD}"/>
              </a:ext>
            </a:extLst>
          </p:cNvPr>
          <p:cNvSpPr>
            <a:spLocks noGrp="1" noChangeArrowheads="1"/>
          </p:cNvSpPr>
          <p:nvPr>
            <p:ph type="dt" sz="half" idx="10"/>
          </p:nvPr>
        </p:nvSpPr>
        <p:spPr>
          <a:ln/>
        </p:spPr>
        <p:txBody>
          <a:bodyPr/>
          <a:lstStyle>
            <a:lvl1pPr>
              <a:defRPr/>
            </a:lvl1pPr>
          </a:lstStyle>
          <a:p>
            <a:pPr>
              <a:defRPr/>
            </a:pPr>
            <a:fld id="{A67FA434-46D8-410B-BE8B-F3A4C37D4A2D}" type="datetime1">
              <a:rPr lang="fr-FR"/>
              <a:pPr>
                <a:defRPr/>
              </a:pPr>
              <a:t>20/05/2019</a:t>
            </a:fld>
            <a:endParaRPr lang="fr-FR"/>
          </a:p>
        </p:txBody>
      </p:sp>
      <p:sp>
        <p:nvSpPr>
          <p:cNvPr id="5" name="Rectangle 5">
            <a:extLst>
              <a:ext uri="{FF2B5EF4-FFF2-40B4-BE49-F238E27FC236}">
                <a16:creationId xmlns:a16="http://schemas.microsoft.com/office/drawing/2014/main" xmlns="" id="{5EB4ACAC-2DBC-48F3-AED2-7FDD73A426BF}"/>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xmlns="" id="{FBE9FFF8-D419-4D5D-9B71-CDE6126FBF87}"/>
              </a:ext>
            </a:extLst>
          </p:cNvPr>
          <p:cNvSpPr>
            <a:spLocks noGrp="1" noChangeArrowheads="1"/>
          </p:cNvSpPr>
          <p:nvPr>
            <p:ph type="sldNum" sz="quarter" idx="12"/>
          </p:nvPr>
        </p:nvSpPr>
        <p:spPr>
          <a:ln/>
        </p:spPr>
        <p:txBody>
          <a:bodyPr/>
          <a:lstStyle>
            <a:lvl1pPr>
              <a:defRPr/>
            </a:lvl1pPr>
          </a:lstStyle>
          <a:p>
            <a:fld id="{D05DD0B1-0559-4733-9EB3-E453730EDF58}" type="slidenum">
              <a:rPr lang="fr-FR" altLang="fr-FR"/>
              <a:pPr/>
              <a:t>‹N°›</a:t>
            </a:fld>
            <a:endParaRPr lang="fr-FR" altLang="fr-FR"/>
          </a:p>
        </p:txBody>
      </p:sp>
    </p:spTree>
    <p:extLst>
      <p:ext uri="{BB962C8B-B14F-4D97-AF65-F5344CB8AC3E}">
        <p14:creationId xmlns:p14="http://schemas.microsoft.com/office/powerpoint/2010/main" val="268854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xmlns="" id="{DB6F799D-922C-48F3-9BED-05467715F42D}"/>
              </a:ext>
            </a:extLst>
          </p:cNvPr>
          <p:cNvSpPr>
            <a:spLocks noGrp="1" noChangeArrowheads="1"/>
          </p:cNvSpPr>
          <p:nvPr>
            <p:ph type="dt" sz="half" idx="10"/>
          </p:nvPr>
        </p:nvSpPr>
        <p:spPr>
          <a:ln/>
        </p:spPr>
        <p:txBody>
          <a:bodyPr/>
          <a:lstStyle>
            <a:lvl1pPr>
              <a:defRPr/>
            </a:lvl1pPr>
          </a:lstStyle>
          <a:p>
            <a:pPr>
              <a:defRPr/>
            </a:pPr>
            <a:fld id="{70A866D8-2B80-4BCC-A3B6-D2A5AF19E8C5}" type="datetime1">
              <a:rPr lang="fr-FR"/>
              <a:pPr>
                <a:defRPr/>
              </a:pPr>
              <a:t>20/05/2019</a:t>
            </a:fld>
            <a:endParaRPr lang="fr-FR"/>
          </a:p>
        </p:txBody>
      </p:sp>
      <p:sp>
        <p:nvSpPr>
          <p:cNvPr id="5" name="Rectangle 5">
            <a:extLst>
              <a:ext uri="{FF2B5EF4-FFF2-40B4-BE49-F238E27FC236}">
                <a16:creationId xmlns:a16="http://schemas.microsoft.com/office/drawing/2014/main" xmlns="" id="{FE1B40E8-4C49-44ED-838F-AC9EDA843767}"/>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xmlns="" id="{264FCC6D-B09F-43E9-BF12-B8FC92CEF8CD}"/>
              </a:ext>
            </a:extLst>
          </p:cNvPr>
          <p:cNvSpPr>
            <a:spLocks noGrp="1" noChangeArrowheads="1"/>
          </p:cNvSpPr>
          <p:nvPr>
            <p:ph type="sldNum" sz="quarter" idx="12"/>
          </p:nvPr>
        </p:nvSpPr>
        <p:spPr>
          <a:ln/>
        </p:spPr>
        <p:txBody>
          <a:bodyPr/>
          <a:lstStyle>
            <a:lvl1pPr>
              <a:defRPr/>
            </a:lvl1pPr>
          </a:lstStyle>
          <a:p>
            <a:fld id="{423FC4CC-F3C9-47D4-8224-56D9ACFBBB7E}" type="slidenum">
              <a:rPr lang="fr-FR" altLang="fr-FR"/>
              <a:pPr/>
              <a:t>‹N°›</a:t>
            </a:fld>
            <a:endParaRPr lang="fr-FR" altLang="fr-FR"/>
          </a:p>
        </p:txBody>
      </p:sp>
    </p:spTree>
    <p:extLst>
      <p:ext uri="{BB962C8B-B14F-4D97-AF65-F5344CB8AC3E}">
        <p14:creationId xmlns:p14="http://schemas.microsoft.com/office/powerpoint/2010/main" val="10168128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
            <a:extLst>
              <a:ext uri="{FF2B5EF4-FFF2-40B4-BE49-F238E27FC236}">
                <a16:creationId xmlns:a16="http://schemas.microsoft.com/office/drawing/2014/main" xmlns="" id="{86AEB149-0206-4581-8BD1-5B9E08CD97BC}"/>
              </a:ext>
            </a:extLst>
          </p:cNvPr>
          <p:cNvSpPr>
            <a:spLocks noGrp="1" noChangeArrowheads="1"/>
          </p:cNvSpPr>
          <p:nvPr>
            <p:ph type="dt" sz="half" idx="10"/>
          </p:nvPr>
        </p:nvSpPr>
        <p:spPr>
          <a:ln/>
        </p:spPr>
        <p:txBody>
          <a:bodyPr/>
          <a:lstStyle>
            <a:lvl1pPr>
              <a:defRPr/>
            </a:lvl1pPr>
          </a:lstStyle>
          <a:p>
            <a:pPr>
              <a:defRPr/>
            </a:pPr>
            <a:fld id="{B92E6858-A01A-4A7D-A7B7-0F013CA95E05}" type="datetime1">
              <a:rPr lang="fr-FR"/>
              <a:pPr>
                <a:defRPr/>
              </a:pPr>
              <a:t>20/05/2019</a:t>
            </a:fld>
            <a:endParaRPr lang="fr-FR"/>
          </a:p>
        </p:txBody>
      </p:sp>
      <p:sp>
        <p:nvSpPr>
          <p:cNvPr id="5" name="Rectangle 5">
            <a:extLst>
              <a:ext uri="{FF2B5EF4-FFF2-40B4-BE49-F238E27FC236}">
                <a16:creationId xmlns:a16="http://schemas.microsoft.com/office/drawing/2014/main" xmlns="" id="{A166869A-9340-471C-A6BE-12A9867BB1DD}"/>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xmlns="" id="{BFD25F81-E9C8-4185-AEB2-5C56BE0E66C3}"/>
              </a:ext>
            </a:extLst>
          </p:cNvPr>
          <p:cNvSpPr>
            <a:spLocks noGrp="1" noChangeArrowheads="1"/>
          </p:cNvSpPr>
          <p:nvPr>
            <p:ph type="sldNum" sz="quarter" idx="12"/>
          </p:nvPr>
        </p:nvSpPr>
        <p:spPr>
          <a:ln/>
        </p:spPr>
        <p:txBody>
          <a:bodyPr/>
          <a:lstStyle>
            <a:lvl1pPr>
              <a:defRPr/>
            </a:lvl1pPr>
          </a:lstStyle>
          <a:p>
            <a:fld id="{56F9F4B3-58D7-4B3A-A4BB-3B49A481EC3B}" type="slidenum">
              <a:rPr lang="fr-FR" altLang="fr-FR"/>
              <a:pPr/>
              <a:t>‹N°›</a:t>
            </a:fld>
            <a:endParaRPr lang="fr-FR" altLang="fr-FR"/>
          </a:p>
        </p:txBody>
      </p:sp>
    </p:spTree>
    <p:extLst>
      <p:ext uri="{BB962C8B-B14F-4D97-AF65-F5344CB8AC3E}">
        <p14:creationId xmlns:p14="http://schemas.microsoft.com/office/powerpoint/2010/main" val="3031542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
            <a:extLst>
              <a:ext uri="{FF2B5EF4-FFF2-40B4-BE49-F238E27FC236}">
                <a16:creationId xmlns:a16="http://schemas.microsoft.com/office/drawing/2014/main" xmlns="" id="{F7E3B61E-DADF-4B7E-8091-616F17FCDA6A}"/>
              </a:ext>
            </a:extLst>
          </p:cNvPr>
          <p:cNvSpPr>
            <a:spLocks noGrp="1" noChangeArrowheads="1"/>
          </p:cNvSpPr>
          <p:nvPr>
            <p:ph type="dt" sz="half" idx="10"/>
          </p:nvPr>
        </p:nvSpPr>
        <p:spPr>
          <a:ln/>
        </p:spPr>
        <p:txBody>
          <a:bodyPr/>
          <a:lstStyle>
            <a:lvl1pPr>
              <a:defRPr/>
            </a:lvl1pPr>
          </a:lstStyle>
          <a:p>
            <a:pPr>
              <a:defRPr/>
            </a:pPr>
            <a:fld id="{1EB186A1-73E9-42BD-B475-E7B1BD459676}" type="datetime1">
              <a:rPr lang="fr-FR"/>
              <a:pPr>
                <a:defRPr/>
              </a:pPr>
              <a:t>20/05/2019</a:t>
            </a:fld>
            <a:endParaRPr lang="fr-FR"/>
          </a:p>
        </p:txBody>
      </p:sp>
      <p:sp>
        <p:nvSpPr>
          <p:cNvPr id="6" name="Rectangle 5">
            <a:extLst>
              <a:ext uri="{FF2B5EF4-FFF2-40B4-BE49-F238E27FC236}">
                <a16:creationId xmlns:a16="http://schemas.microsoft.com/office/drawing/2014/main" xmlns="" id="{5C77BB42-4641-44D0-8E52-1EF575CF046A}"/>
              </a:ext>
            </a:extLst>
          </p:cNvPr>
          <p:cNvSpPr>
            <a:spLocks noGrp="1" noChangeArrowheads="1"/>
          </p:cNvSpPr>
          <p:nvPr>
            <p:ph type="ftr" sz="quarter" idx="11"/>
          </p:nvPr>
        </p:nvSpPr>
        <p:spPr>
          <a:ln/>
        </p:spPr>
        <p:txBody>
          <a:bodyPr/>
          <a:lstStyle>
            <a:lvl1pPr>
              <a:defRPr/>
            </a:lvl1pPr>
          </a:lstStyle>
          <a:p>
            <a:pPr>
              <a:defRPr/>
            </a:pPr>
            <a:endParaRPr lang="fr-FR"/>
          </a:p>
        </p:txBody>
      </p:sp>
      <p:sp>
        <p:nvSpPr>
          <p:cNvPr id="7" name="Rectangle 6">
            <a:extLst>
              <a:ext uri="{FF2B5EF4-FFF2-40B4-BE49-F238E27FC236}">
                <a16:creationId xmlns:a16="http://schemas.microsoft.com/office/drawing/2014/main" xmlns="" id="{ABBB1DA0-B931-4BE4-B33A-D1400E121D5C}"/>
              </a:ext>
            </a:extLst>
          </p:cNvPr>
          <p:cNvSpPr>
            <a:spLocks noGrp="1" noChangeArrowheads="1"/>
          </p:cNvSpPr>
          <p:nvPr>
            <p:ph type="sldNum" sz="quarter" idx="12"/>
          </p:nvPr>
        </p:nvSpPr>
        <p:spPr>
          <a:ln/>
        </p:spPr>
        <p:txBody>
          <a:bodyPr/>
          <a:lstStyle>
            <a:lvl1pPr>
              <a:defRPr/>
            </a:lvl1pPr>
          </a:lstStyle>
          <a:p>
            <a:fld id="{5C634DD1-BF0B-4845-985C-A14F2FF9FD7D}" type="slidenum">
              <a:rPr lang="fr-FR" altLang="fr-FR"/>
              <a:pPr/>
              <a:t>‹N°›</a:t>
            </a:fld>
            <a:endParaRPr lang="fr-FR" altLang="fr-FR"/>
          </a:p>
        </p:txBody>
      </p:sp>
    </p:spTree>
    <p:extLst>
      <p:ext uri="{BB962C8B-B14F-4D97-AF65-F5344CB8AC3E}">
        <p14:creationId xmlns:p14="http://schemas.microsoft.com/office/powerpoint/2010/main" val="2682516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
            <a:extLst>
              <a:ext uri="{FF2B5EF4-FFF2-40B4-BE49-F238E27FC236}">
                <a16:creationId xmlns:a16="http://schemas.microsoft.com/office/drawing/2014/main" xmlns="" id="{239A428D-7CD9-403F-8A95-B558A1ED6FF1}"/>
              </a:ext>
            </a:extLst>
          </p:cNvPr>
          <p:cNvSpPr>
            <a:spLocks noGrp="1" noChangeArrowheads="1"/>
          </p:cNvSpPr>
          <p:nvPr>
            <p:ph type="dt" sz="half" idx="10"/>
          </p:nvPr>
        </p:nvSpPr>
        <p:spPr>
          <a:ln/>
        </p:spPr>
        <p:txBody>
          <a:bodyPr/>
          <a:lstStyle>
            <a:lvl1pPr>
              <a:defRPr/>
            </a:lvl1pPr>
          </a:lstStyle>
          <a:p>
            <a:pPr>
              <a:defRPr/>
            </a:pPr>
            <a:fld id="{F218F7D2-CE46-417C-9C42-ABAEFDE5D6FA}" type="datetime1">
              <a:rPr lang="fr-FR"/>
              <a:pPr>
                <a:defRPr/>
              </a:pPr>
              <a:t>20/05/2019</a:t>
            </a:fld>
            <a:endParaRPr lang="fr-FR"/>
          </a:p>
        </p:txBody>
      </p:sp>
      <p:sp>
        <p:nvSpPr>
          <p:cNvPr id="8" name="Rectangle 5">
            <a:extLst>
              <a:ext uri="{FF2B5EF4-FFF2-40B4-BE49-F238E27FC236}">
                <a16:creationId xmlns:a16="http://schemas.microsoft.com/office/drawing/2014/main" xmlns="" id="{C459BE2E-181B-47FA-9AFD-B27C11CCBA24}"/>
              </a:ext>
            </a:extLst>
          </p:cNvPr>
          <p:cNvSpPr>
            <a:spLocks noGrp="1" noChangeArrowheads="1"/>
          </p:cNvSpPr>
          <p:nvPr>
            <p:ph type="ftr" sz="quarter" idx="11"/>
          </p:nvPr>
        </p:nvSpPr>
        <p:spPr>
          <a:ln/>
        </p:spPr>
        <p:txBody>
          <a:bodyPr/>
          <a:lstStyle>
            <a:lvl1pPr>
              <a:defRPr/>
            </a:lvl1pPr>
          </a:lstStyle>
          <a:p>
            <a:pPr>
              <a:defRPr/>
            </a:pPr>
            <a:endParaRPr lang="fr-FR"/>
          </a:p>
        </p:txBody>
      </p:sp>
      <p:sp>
        <p:nvSpPr>
          <p:cNvPr id="9" name="Rectangle 6">
            <a:extLst>
              <a:ext uri="{FF2B5EF4-FFF2-40B4-BE49-F238E27FC236}">
                <a16:creationId xmlns:a16="http://schemas.microsoft.com/office/drawing/2014/main" xmlns="" id="{76A4330E-9088-40DF-B854-B156716FD3CB}"/>
              </a:ext>
            </a:extLst>
          </p:cNvPr>
          <p:cNvSpPr>
            <a:spLocks noGrp="1" noChangeArrowheads="1"/>
          </p:cNvSpPr>
          <p:nvPr>
            <p:ph type="sldNum" sz="quarter" idx="12"/>
          </p:nvPr>
        </p:nvSpPr>
        <p:spPr>
          <a:ln/>
        </p:spPr>
        <p:txBody>
          <a:bodyPr/>
          <a:lstStyle>
            <a:lvl1pPr>
              <a:defRPr/>
            </a:lvl1pPr>
          </a:lstStyle>
          <a:p>
            <a:fld id="{02F35C40-DF1C-45DE-8000-3E171C8C6CB8}" type="slidenum">
              <a:rPr lang="fr-FR" altLang="fr-FR"/>
              <a:pPr/>
              <a:t>‹N°›</a:t>
            </a:fld>
            <a:endParaRPr lang="fr-FR" altLang="fr-FR"/>
          </a:p>
        </p:txBody>
      </p:sp>
    </p:spTree>
    <p:extLst>
      <p:ext uri="{BB962C8B-B14F-4D97-AF65-F5344CB8AC3E}">
        <p14:creationId xmlns:p14="http://schemas.microsoft.com/office/powerpoint/2010/main" val="866254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
            <a:extLst>
              <a:ext uri="{FF2B5EF4-FFF2-40B4-BE49-F238E27FC236}">
                <a16:creationId xmlns:a16="http://schemas.microsoft.com/office/drawing/2014/main" xmlns="" id="{12292F36-6658-4B45-BC7B-EC6E1A90138D}"/>
              </a:ext>
            </a:extLst>
          </p:cNvPr>
          <p:cNvSpPr>
            <a:spLocks noGrp="1" noChangeArrowheads="1"/>
          </p:cNvSpPr>
          <p:nvPr>
            <p:ph type="dt" sz="half" idx="10"/>
          </p:nvPr>
        </p:nvSpPr>
        <p:spPr>
          <a:ln/>
        </p:spPr>
        <p:txBody>
          <a:bodyPr/>
          <a:lstStyle>
            <a:lvl1pPr>
              <a:defRPr/>
            </a:lvl1pPr>
          </a:lstStyle>
          <a:p>
            <a:pPr>
              <a:defRPr/>
            </a:pPr>
            <a:fld id="{28EB4631-8699-48BE-815D-923EE5217049}" type="datetime1">
              <a:rPr lang="fr-FR"/>
              <a:pPr>
                <a:defRPr/>
              </a:pPr>
              <a:t>20/05/2019</a:t>
            </a:fld>
            <a:endParaRPr lang="fr-FR"/>
          </a:p>
        </p:txBody>
      </p:sp>
      <p:sp>
        <p:nvSpPr>
          <p:cNvPr id="4" name="Rectangle 5">
            <a:extLst>
              <a:ext uri="{FF2B5EF4-FFF2-40B4-BE49-F238E27FC236}">
                <a16:creationId xmlns:a16="http://schemas.microsoft.com/office/drawing/2014/main" xmlns="" id="{23978024-8DED-4F34-9237-987AB8A1E6EC}"/>
              </a:ext>
            </a:extLst>
          </p:cNvPr>
          <p:cNvSpPr>
            <a:spLocks noGrp="1" noChangeArrowheads="1"/>
          </p:cNvSpPr>
          <p:nvPr>
            <p:ph type="ftr" sz="quarter" idx="11"/>
          </p:nvPr>
        </p:nvSpPr>
        <p:spPr>
          <a:ln/>
        </p:spPr>
        <p:txBody>
          <a:bodyPr/>
          <a:lstStyle>
            <a:lvl1pPr>
              <a:defRPr/>
            </a:lvl1pPr>
          </a:lstStyle>
          <a:p>
            <a:pPr>
              <a:defRPr/>
            </a:pPr>
            <a:endParaRPr lang="fr-FR"/>
          </a:p>
        </p:txBody>
      </p:sp>
      <p:sp>
        <p:nvSpPr>
          <p:cNvPr id="5" name="Rectangle 6">
            <a:extLst>
              <a:ext uri="{FF2B5EF4-FFF2-40B4-BE49-F238E27FC236}">
                <a16:creationId xmlns:a16="http://schemas.microsoft.com/office/drawing/2014/main" xmlns="" id="{328D58D8-85AD-4156-9079-F3305F19AD95}"/>
              </a:ext>
            </a:extLst>
          </p:cNvPr>
          <p:cNvSpPr>
            <a:spLocks noGrp="1" noChangeArrowheads="1"/>
          </p:cNvSpPr>
          <p:nvPr>
            <p:ph type="sldNum" sz="quarter" idx="12"/>
          </p:nvPr>
        </p:nvSpPr>
        <p:spPr>
          <a:ln/>
        </p:spPr>
        <p:txBody>
          <a:bodyPr/>
          <a:lstStyle>
            <a:lvl1pPr>
              <a:defRPr/>
            </a:lvl1pPr>
          </a:lstStyle>
          <a:p>
            <a:fld id="{9C7C85CF-21E1-4652-BC88-834E5B6ECBBC}" type="slidenum">
              <a:rPr lang="fr-FR" altLang="fr-FR"/>
              <a:pPr/>
              <a:t>‹N°›</a:t>
            </a:fld>
            <a:endParaRPr lang="fr-FR" altLang="fr-FR"/>
          </a:p>
        </p:txBody>
      </p:sp>
    </p:spTree>
    <p:extLst>
      <p:ext uri="{BB962C8B-B14F-4D97-AF65-F5344CB8AC3E}">
        <p14:creationId xmlns:p14="http://schemas.microsoft.com/office/powerpoint/2010/main" val="286778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63C35FC5-8BE6-426D-A2B6-C9B9DF1D6F41}"/>
              </a:ext>
            </a:extLst>
          </p:cNvPr>
          <p:cNvSpPr>
            <a:spLocks noGrp="1" noChangeArrowheads="1"/>
          </p:cNvSpPr>
          <p:nvPr>
            <p:ph type="dt" sz="half" idx="10"/>
          </p:nvPr>
        </p:nvSpPr>
        <p:spPr>
          <a:ln/>
        </p:spPr>
        <p:txBody>
          <a:bodyPr/>
          <a:lstStyle>
            <a:lvl1pPr>
              <a:defRPr/>
            </a:lvl1pPr>
          </a:lstStyle>
          <a:p>
            <a:pPr>
              <a:defRPr/>
            </a:pPr>
            <a:fld id="{F2F9EB60-076C-49CD-9963-4B900A2696FF}" type="datetime1">
              <a:rPr lang="fr-FR"/>
              <a:pPr>
                <a:defRPr/>
              </a:pPr>
              <a:t>20/05/2019</a:t>
            </a:fld>
            <a:endParaRPr lang="fr-FR"/>
          </a:p>
        </p:txBody>
      </p:sp>
      <p:sp>
        <p:nvSpPr>
          <p:cNvPr id="3" name="Rectangle 5">
            <a:extLst>
              <a:ext uri="{FF2B5EF4-FFF2-40B4-BE49-F238E27FC236}">
                <a16:creationId xmlns:a16="http://schemas.microsoft.com/office/drawing/2014/main" xmlns="" id="{2BCBA8B3-52AB-40E4-8995-BD8A7AFC1C2E}"/>
              </a:ext>
            </a:extLst>
          </p:cNvPr>
          <p:cNvSpPr>
            <a:spLocks noGrp="1" noChangeArrowheads="1"/>
          </p:cNvSpPr>
          <p:nvPr>
            <p:ph type="ftr" sz="quarter" idx="11"/>
          </p:nvPr>
        </p:nvSpPr>
        <p:spPr>
          <a:ln/>
        </p:spPr>
        <p:txBody>
          <a:bodyPr/>
          <a:lstStyle>
            <a:lvl1pPr>
              <a:defRPr/>
            </a:lvl1pPr>
          </a:lstStyle>
          <a:p>
            <a:pPr>
              <a:defRPr/>
            </a:pPr>
            <a:endParaRPr lang="fr-FR"/>
          </a:p>
        </p:txBody>
      </p:sp>
      <p:sp>
        <p:nvSpPr>
          <p:cNvPr id="4" name="Rectangle 6">
            <a:extLst>
              <a:ext uri="{FF2B5EF4-FFF2-40B4-BE49-F238E27FC236}">
                <a16:creationId xmlns:a16="http://schemas.microsoft.com/office/drawing/2014/main" xmlns="" id="{3BBA302A-B357-47FE-A0CF-C3202F51B3C5}"/>
              </a:ext>
            </a:extLst>
          </p:cNvPr>
          <p:cNvSpPr>
            <a:spLocks noGrp="1" noChangeArrowheads="1"/>
          </p:cNvSpPr>
          <p:nvPr>
            <p:ph type="sldNum" sz="quarter" idx="12"/>
          </p:nvPr>
        </p:nvSpPr>
        <p:spPr>
          <a:ln/>
        </p:spPr>
        <p:txBody>
          <a:bodyPr/>
          <a:lstStyle>
            <a:lvl1pPr>
              <a:defRPr/>
            </a:lvl1pPr>
          </a:lstStyle>
          <a:p>
            <a:fld id="{1D4E165C-ECD7-42E5-BE69-CC7BD8C9C71B}" type="slidenum">
              <a:rPr lang="fr-FR" altLang="fr-FR"/>
              <a:pPr/>
              <a:t>‹N°›</a:t>
            </a:fld>
            <a:endParaRPr lang="fr-FR" altLang="fr-FR"/>
          </a:p>
        </p:txBody>
      </p:sp>
    </p:spTree>
    <p:extLst>
      <p:ext uri="{BB962C8B-B14F-4D97-AF65-F5344CB8AC3E}">
        <p14:creationId xmlns:p14="http://schemas.microsoft.com/office/powerpoint/2010/main" val="2420422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2166C86-D52E-491D-871B-6F7B42DCD45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AB4CE501-B930-43AC-AA83-A984E397E76D}"/>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5087C42D-3FBB-46AF-8E79-FEDD65EA8C43}"/>
              </a:ext>
            </a:extLst>
          </p:cNvPr>
          <p:cNvSpPr>
            <a:spLocks noGrp="1"/>
          </p:cNvSpPr>
          <p:nvPr>
            <p:ph type="dt" sz="half" idx="10"/>
          </p:nvPr>
        </p:nvSpPr>
        <p:spPr/>
        <p:txBody>
          <a:bodyPr/>
          <a:lstStyle/>
          <a:p>
            <a:fld id="{697CE835-B03A-42C4-BAC1-7DD4CA42B902}" type="datetimeFigureOut">
              <a:rPr lang="fr-FR" smtClean="0"/>
              <a:t>20/05/2019</a:t>
            </a:fld>
            <a:endParaRPr lang="fr-FR"/>
          </a:p>
        </p:txBody>
      </p:sp>
      <p:sp>
        <p:nvSpPr>
          <p:cNvPr id="5" name="Espace réservé du pied de page 4">
            <a:extLst>
              <a:ext uri="{FF2B5EF4-FFF2-40B4-BE49-F238E27FC236}">
                <a16:creationId xmlns:a16="http://schemas.microsoft.com/office/drawing/2014/main" xmlns="" id="{F71DB6B8-5F86-42F5-87F9-5F3DC33AC2E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5058145A-A9D0-478F-BBC0-D7EEE476487B}"/>
              </a:ext>
            </a:extLst>
          </p:cNvPr>
          <p:cNvSpPr>
            <a:spLocks noGrp="1"/>
          </p:cNvSpPr>
          <p:nvPr>
            <p:ph type="sldNum" sz="quarter" idx="12"/>
          </p:nvPr>
        </p:nvSpPr>
        <p:spPr/>
        <p:txBody>
          <a:bodyPr/>
          <a:lstStyle/>
          <a:p>
            <a:fld id="{E38904CC-32D1-4077-A401-B9F6189F705E}" type="slidenum">
              <a:rPr lang="fr-FR" smtClean="0"/>
              <a:t>‹N°›</a:t>
            </a:fld>
            <a:endParaRPr lang="fr-FR"/>
          </a:p>
        </p:txBody>
      </p:sp>
    </p:spTree>
    <p:extLst>
      <p:ext uri="{BB962C8B-B14F-4D97-AF65-F5344CB8AC3E}">
        <p14:creationId xmlns:p14="http://schemas.microsoft.com/office/powerpoint/2010/main" val="5353682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a:extLst>
              <a:ext uri="{FF2B5EF4-FFF2-40B4-BE49-F238E27FC236}">
                <a16:creationId xmlns:a16="http://schemas.microsoft.com/office/drawing/2014/main" xmlns="" id="{16186312-5FCE-4717-B98D-65B950EF4453}"/>
              </a:ext>
            </a:extLst>
          </p:cNvPr>
          <p:cNvSpPr>
            <a:spLocks noGrp="1" noChangeArrowheads="1"/>
          </p:cNvSpPr>
          <p:nvPr>
            <p:ph type="dt" sz="half" idx="10"/>
          </p:nvPr>
        </p:nvSpPr>
        <p:spPr>
          <a:ln/>
        </p:spPr>
        <p:txBody>
          <a:bodyPr/>
          <a:lstStyle>
            <a:lvl1pPr>
              <a:defRPr/>
            </a:lvl1pPr>
          </a:lstStyle>
          <a:p>
            <a:pPr>
              <a:defRPr/>
            </a:pPr>
            <a:fld id="{02CB27A1-BAE7-4F03-8AEC-F8221C077998}" type="datetime1">
              <a:rPr lang="fr-FR"/>
              <a:pPr>
                <a:defRPr/>
              </a:pPr>
              <a:t>20/05/2019</a:t>
            </a:fld>
            <a:endParaRPr lang="fr-FR"/>
          </a:p>
        </p:txBody>
      </p:sp>
      <p:sp>
        <p:nvSpPr>
          <p:cNvPr id="6" name="Rectangle 5">
            <a:extLst>
              <a:ext uri="{FF2B5EF4-FFF2-40B4-BE49-F238E27FC236}">
                <a16:creationId xmlns:a16="http://schemas.microsoft.com/office/drawing/2014/main" xmlns="" id="{0C6FB3D3-E8D3-49A0-8940-C8104B5205C3}"/>
              </a:ext>
            </a:extLst>
          </p:cNvPr>
          <p:cNvSpPr>
            <a:spLocks noGrp="1" noChangeArrowheads="1"/>
          </p:cNvSpPr>
          <p:nvPr>
            <p:ph type="ftr" sz="quarter" idx="11"/>
          </p:nvPr>
        </p:nvSpPr>
        <p:spPr>
          <a:ln/>
        </p:spPr>
        <p:txBody>
          <a:bodyPr/>
          <a:lstStyle>
            <a:lvl1pPr>
              <a:defRPr/>
            </a:lvl1pPr>
          </a:lstStyle>
          <a:p>
            <a:pPr>
              <a:defRPr/>
            </a:pPr>
            <a:endParaRPr lang="fr-FR"/>
          </a:p>
        </p:txBody>
      </p:sp>
      <p:sp>
        <p:nvSpPr>
          <p:cNvPr id="7" name="Rectangle 6">
            <a:extLst>
              <a:ext uri="{FF2B5EF4-FFF2-40B4-BE49-F238E27FC236}">
                <a16:creationId xmlns:a16="http://schemas.microsoft.com/office/drawing/2014/main" xmlns="" id="{DE000CF8-099B-4F9E-97C5-3DD1789723D3}"/>
              </a:ext>
            </a:extLst>
          </p:cNvPr>
          <p:cNvSpPr>
            <a:spLocks noGrp="1" noChangeArrowheads="1"/>
          </p:cNvSpPr>
          <p:nvPr>
            <p:ph type="sldNum" sz="quarter" idx="12"/>
          </p:nvPr>
        </p:nvSpPr>
        <p:spPr>
          <a:ln/>
        </p:spPr>
        <p:txBody>
          <a:bodyPr/>
          <a:lstStyle>
            <a:lvl1pPr>
              <a:defRPr/>
            </a:lvl1pPr>
          </a:lstStyle>
          <a:p>
            <a:fld id="{03C40EA0-6A85-4390-8222-884C4FA679CC}" type="slidenum">
              <a:rPr lang="fr-FR" altLang="fr-FR"/>
              <a:pPr/>
              <a:t>‹N°›</a:t>
            </a:fld>
            <a:endParaRPr lang="fr-FR" altLang="fr-FR"/>
          </a:p>
        </p:txBody>
      </p:sp>
    </p:spTree>
    <p:extLst>
      <p:ext uri="{BB962C8B-B14F-4D97-AF65-F5344CB8AC3E}">
        <p14:creationId xmlns:p14="http://schemas.microsoft.com/office/powerpoint/2010/main" val="13117001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
            <a:extLst>
              <a:ext uri="{FF2B5EF4-FFF2-40B4-BE49-F238E27FC236}">
                <a16:creationId xmlns:a16="http://schemas.microsoft.com/office/drawing/2014/main" xmlns="" id="{839A28C0-EB26-4580-B16A-AC065EAE4436}"/>
              </a:ext>
            </a:extLst>
          </p:cNvPr>
          <p:cNvSpPr>
            <a:spLocks noGrp="1" noChangeArrowheads="1"/>
          </p:cNvSpPr>
          <p:nvPr>
            <p:ph type="dt" sz="half" idx="10"/>
          </p:nvPr>
        </p:nvSpPr>
        <p:spPr>
          <a:ln/>
        </p:spPr>
        <p:txBody>
          <a:bodyPr/>
          <a:lstStyle>
            <a:lvl1pPr>
              <a:defRPr/>
            </a:lvl1pPr>
          </a:lstStyle>
          <a:p>
            <a:pPr>
              <a:defRPr/>
            </a:pPr>
            <a:fld id="{0AE23FA1-107F-419E-B9A5-1A775373F3D0}" type="datetime1">
              <a:rPr lang="fr-FR"/>
              <a:pPr>
                <a:defRPr/>
              </a:pPr>
              <a:t>20/05/2019</a:t>
            </a:fld>
            <a:endParaRPr lang="fr-FR"/>
          </a:p>
        </p:txBody>
      </p:sp>
      <p:sp>
        <p:nvSpPr>
          <p:cNvPr id="6" name="Rectangle 5">
            <a:extLst>
              <a:ext uri="{FF2B5EF4-FFF2-40B4-BE49-F238E27FC236}">
                <a16:creationId xmlns:a16="http://schemas.microsoft.com/office/drawing/2014/main" xmlns="" id="{9B897DBC-073E-42D4-B1F3-1B2B9617449B}"/>
              </a:ext>
            </a:extLst>
          </p:cNvPr>
          <p:cNvSpPr>
            <a:spLocks noGrp="1" noChangeArrowheads="1"/>
          </p:cNvSpPr>
          <p:nvPr>
            <p:ph type="ftr" sz="quarter" idx="11"/>
          </p:nvPr>
        </p:nvSpPr>
        <p:spPr>
          <a:ln/>
        </p:spPr>
        <p:txBody>
          <a:bodyPr/>
          <a:lstStyle>
            <a:lvl1pPr>
              <a:defRPr/>
            </a:lvl1pPr>
          </a:lstStyle>
          <a:p>
            <a:pPr>
              <a:defRPr/>
            </a:pPr>
            <a:endParaRPr lang="fr-FR"/>
          </a:p>
        </p:txBody>
      </p:sp>
      <p:sp>
        <p:nvSpPr>
          <p:cNvPr id="7" name="Rectangle 6">
            <a:extLst>
              <a:ext uri="{FF2B5EF4-FFF2-40B4-BE49-F238E27FC236}">
                <a16:creationId xmlns:a16="http://schemas.microsoft.com/office/drawing/2014/main" xmlns="" id="{B32EDA59-0C2D-49C0-AC71-05D45AA321CA}"/>
              </a:ext>
            </a:extLst>
          </p:cNvPr>
          <p:cNvSpPr>
            <a:spLocks noGrp="1" noChangeArrowheads="1"/>
          </p:cNvSpPr>
          <p:nvPr>
            <p:ph type="sldNum" sz="quarter" idx="12"/>
          </p:nvPr>
        </p:nvSpPr>
        <p:spPr>
          <a:ln/>
        </p:spPr>
        <p:txBody>
          <a:bodyPr/>
          <a:lstStyle>
            <a:lvl1pPr>
              <a:defRPr/>
            </a:lvl1pPr>
          </a:lstStyle>
          <a:p>
            <a:fld id="{BCB356CE-8313-49D0-8DD0-A18B5EA88872}" type="slidenum">
              <a:rPr lang="fr-FR" altLang="fr-FR"/>
              <a:pPr/>
              <a:t>‹N°›</a:t>
            </a:fld>
            <a:endParaRPr lang="fr-FR" altLang="fr-FR"/>
          </a:p>
        </p:txBody>
      </p:sp>
    </p:spTree>
    <p:extLst>
      <p:ext uri="{BB962C8B-B14F-4D97-AF65-F5344CB8AC3E}">
        <p14:creationId xmlns:p14="http://schemas.microsoft.com/office/powerpoint/2010/main" val="146479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xmlns="" id="{3D3E8E2E-BF73-449B-8B2B-9D540CE42F11}"/>
              </a:ext>
            </a:extLst>
          </p:cNvPr>
          <p:cNvSpPr>
            <a:spLocks noGrp="1" noChangeArrowheads="1"/>
          </p:cNvSpPr>
          <p:nvPr>
            <p:ph type="dt" sz="half" idx="10"/>
          </p:nvPr>
        </p:nvSpPr>
        <p:spPr>
          <a:ln/>
        </p:spPr>
        <p:txBody>
          <a:bodyPr/>
          <a:lstStyle>
            <a:lvl1pPr>
              <a:defRPr/>
            </a:lvl1pPr>
          </a:lstStyle>
          <a:p>
            <a:pPr>
              <a:defRPr/>
            </a:pPr>
            <a:fld id="{D7DA6F37-E110-4C0A-BDA6-EE06B48C6591}" type="datetime1">
              <a:rPr lang="fr-FR"/>
              <a:pPr>
                <a:defRPr/>
              </a:pPr>
              <a:t>20/05/2019</a:t>
            </a:fld>
            <a:endParaRPr lang="fr-FR"/>
          </a:p>
        </p:txBody>
      </p:sp>
      <p:sp>
        <p:nvSpPr>
          <p:cNvPr id="5" name="Rectangle 5">
            <a:extLst>
              <a:ext uri="{FF2B5EF4-FFF2-40B4-BE49-F238E27FC236}">
                <a16:creationId xmlns:a16="http://schemas.microsoft.com/office/drawing/2014/main" xmlns="" id="{179874B7-3154-4CAD-985C-FDE5D2F63F1B}"/>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xmlns="" id="{357E7696-71DE-4AD1-8905-3B8E56D51CC5}"/>
              </a:ext>
            </a:extLst>
          </p:cNvPr>
          <p:cNvSpPr>
            <a:spLocks noGrp="1" noChangeArrowheads="1"/>
          </p:cNvSpPr>
          <p:nvPr>
            <p:ph type="sldNum" sz="quarter" idx="12"/>
          </p:nvPr>
        </p:nvSpPr>
        <p:spPr>
          <a:ln/>
        </p:spPr>
        <p:txBody>
          <a:bodyPr/>
          <a:lstStyle>
            <a:lvl1pPr>
              <a:defRPr/>
            </a:lvl1pPr>
          </a:lstStyle>
          <a:p>
            <a:fld id="{FBD8EE20-9AFE-4018-B8C8-5F5EA18CB83A}" type="slidenum">
              <a:rPr lang="fr-FR" altLang="fr-FR"/>
              <a:pPr/>
              <a:t>‹N°›</a:t>
            </a:fld>
            <a:endParaRPr lang="fr-FR" altLang="fr-FR"/>
          </a:p>
        </p:txBody>
      </p:sp>
    </p:spTree>
    <p:extLst>
      <p:ext uri="{BB962C8B-B14F-4D97-AF65-F5344CB8AC3E}">
        <p14:creationId xmlns:p14="http://schemas.microsoft.com/office/powerpoint/2010/main" val="13679969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
            <a:extLst>
              <a:ext uri="{FF2B5EF4-FFF2-40B4-BE49-F238E27FC236}">
                <a16:creationId xmlns:a16="http://schemas.microsoft.com/office/drawing/2014/main" xmlns="" id="{F09DCB06-CC27-4239-BC1C-A5531CE56818}"/>
              </a:ext>
            </a:extLst>
          </p:cNvPr>
          <p:cNvSpPr>
            <a:spLocks noGrp="1" noChangeArrowheads="1"/>
          </p:cNvSpPr>
          <p:nvPr>
            <p:ph type="dt" sz="half" idx="10"/>
          </p:nvPr>
        </p:nvSpPr>
        <p:spPr>
          <a:ln/>
        </p:spPr>
        <p:txBody>
          <a:bodyPr/>
          <a:lstStyle>
            <a:lvl1pPr>
              <a:defRPr/>
            </a:lvl1pPr>
          </a:lstStyle>
          <a:p>
            <a:pPr>
              <a:defRPr/>
            </a:pPr>
            <a:fld id="{96DBB315-D12E-4002-9FF8-E1181A5ABC7F}" type="datetime1">
              <a:rPr lang="fr-FR"/>
              <a:pPr>
                <a:defRPr/>
              </a:pPr>
              <a:t>20/05/2019</a:t>
            </a:fld>
            <a:endParaRPr lang="fr-FR"/>
          </a:p>
        </p:txBody>
      </p:sp>
      <p:sp>
        <p:nvSpPr>
          <p:cNvPr id="5" name="Rectangle 5">
            <a:extLst>
              <a:ext uri="{FF2B5EF4-FFF2-40B4-BE49-F238E27FC236}">
                <a16:creationId xmlns:a16="http://schemas.microsoft.com/office/drawing/2014/main" xmlns="" id="{FF6CB12D-AB10-4B8C-9CDC-68976CFB1356}"/>
              </a:ext>
            </a:extLst>
          </p:cNvPr>
          <p:cNvSpPr>
            <a:spLocks noGrp="1" noChangeArrowheads="1"/>
          </p:cNvSpPr>
          <p:nvPr>
            <p:ph type="ftr" sz="quarter" idx="11"/>
          </p:nvPr>
        </p:nvSpPr>
        <p:spPr>
          <a:ln/>
        </p:spPr>
        <p:txBody>
          <a:bodyPr/>
          <a:lstStyle>
            <a:lvl1pPr>
              <a:defRPr/>
            </a:lvl1pPr>
          </a:lstStyle>
          <a:p>
            <a:pPr>
              <a:defRPr/>
            </a:pPr>
            <a:endParaRPr lang="fr-FR"/>
          </a:p>
        </p:txBody>
      </p:sp>
      <p:sp>
        <p:nvSpPr>
          <p:cNvPr id="6" name="Rectangle 6">
            <a:extLst>
              <a:ext uri="{FF2B5EF4-FFF2-40B4-BE49-F238E27FC236}">
                <a16:creationId xmlns:a16="http://schemas.microsoft.com/office/drawing/2014/main" xmlns="" id="{60A3FFF9-592C-405E-B6ED-1246D14C4970}"/>
              </a:ext>
            </a:extLst>
          </p:cNvPr>
          <p:cNvSpPr>
            <a:spLocks noGrp="1" noChangeArrowheads="1"/>
          </p:cNvSpPr>
          <p:nvPr>
            <p:ph type="sldNum" sz="quarter" idx="12"/>
          </p:nvPr>
        </p:nvSpPr>
        <p:spPr>
          <a:ln/>
        </p:spPr>
        <p:txBody>
          <a:bodyPr/>
          <a:lstStyle>
            <a:lvl1pPr>
              <a:defRPr/>
            </a:lvl1pPr>
          </a:lstStyle>
          <a:p>
            <a:fld id="{5A64D2E7-B8B1-42C3-9D12-ADE51E5804E6}" type="slidenum">
              <a:rPr lang="fr-FR" altLang="fr-FR"/>
              <a:pPr/>
              <a:t>‹N°›</a:t>
            </a:fld>
            <a:endParaRPr lang="fr-FR" altLang="fr-FR"/>
          </a:p>
        </p:txBody>
      </p:sp>
    </p:spTree>
    <p:extLst>
      <p:ext uri="{BB962C8B-B14F-4D97-AF65-F5344CB8AC3E}">
        <p14:creationId xmlns:p14="http://schemas.microsoft.com/office/powerpoint/2010/main" val="1695514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609600" y="274639"/>
            <a:ext cx="10972800" cy="585152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Rectangle 4">
            <a:extLst>
              <a:ext uri="{FF2B5EF4-FFF2-40B4-BE49-F238E27FC236}">
                <a16:creationId xmlns:a16="http://schemas.microsoft.com/office/drawing/2014/main" xmlns="" id="{1D8E9FD5-B034-4A24-8F7A-20997587CA5E}"/>
              </a:ext>
            </a:extLst>
          </p:cNvPr>
          <p:cNvSpPr>
            <a:spLocks noGrp="1" noChangeArrowheads="1"/>
          </p:cNvSpPr>
          <p:nvPr>
            <p:ph type="dt" sz="half" idx="10"/>
          </p:nvPr>
        </p:nvSpPr>
        <p:spPr>
          <a:ln/>
        </p:spPr>
        <p:txBody>
          <a:bodyPr/>
          <a:lstStyle>
            <a:lvl1pPr>
              <a:defRPr/>
            </a:lvl1pPr>
          </a:lstStyle>
          <a:p>
            <a:pPr>
              <a:defRPr/>
            </a:pPr>
            <a:fld id="{82A95DC9-669B-44C9-B6CC-1C43D2877447}" type="datetime1">
              <a:rPr lang="fr-FR"/>
              <a:pPr>
                <a:defRPr/>
              </a:pPr>
              <a:t>20/05/2019</a:t>
            </a:fld>
            <a:endParaRPr lang="fr-FR"/>
          </a:p>
        </p:txBody>
      </p:sp>
      <p:sp>
        <p:nvSpPr>
          <p:cNvPr id="4" name="Rectangle 5">
            <a:extLst>
              <a:ext uri="{FF2B5EF4-FFF2-40B4-BE49-F238E27FC236}">
                <a16:creationId xmlns:a16="http://schemas.microsoft.com/office/drawing/2014/main" xmlns="" id="{4E427A06-813C-4427-A45B-B3944E7D885C}"/>
              </a:ext>
            </a:extLst>
          </p:cNvPr>
          <p:cNvSpPr>
            <a:spLocks noGrp="1" noChangeArrowheads="1"/>
          </p:cNvSpPr>
          <p:nvPr>
            <p:ph type="ftr" sz="quarter" idx="11"/>
          </p:nvPr>
        </p:nvSpPr>
        <p:spPr>
          <a:ln/>
        </p:spPr>
        <p:txBody>
          <a:bodyPr/>
          <a:lstStyle>
            <a:lvl1pPr>
              <a:defRPr/>
            </a:lvl1pPr>
          </a:lstStyle>
          <a:p>
            <a:pPr>
              <a:defRPr/>
            </a:pPr>
            <a:endParaRPr lang="fr-FR"/>
          </a:p>
        </p:txBody>
      </p:sp>
      <p:sp>
        <p:nvSpPr>
          <p:cNvPr id="5" name="Rectangle 6">
            <a:extLst>
              <a:ext uri="{FF2B5EF4-FFF2-40B4-BE49-F238E27FC236}">
                <a16:creationId xmlns:a16="http://schemas.microsoft.com/office/drawing/2014/main" xmlns="" id="{76E75F59-B2D4-492C-A973-DA5B7A8C252D}"/>
              </a:ext>
            </a:extLst>
          </p:cNvPr>
          <p:cNvSpPr>
            <a:spLocks noGrp="1" noChangeArrowheads="1"/>
          </p:cNvSpPr>
          <p:nvPr>
            <p:ph type="sldNum" sz="quarter" idx="12"/>
          </p:nvPr>
        </p:nvSpPr>
        <p:spPr>
          <a:ln/>
        </p:spPr>
        <p:txBody>
          <a:bodyPr/>
          <a:lstStyle>
            <a:lvl1pPr>
              <a:defRPr/>
            </a:lvl1pPr>
          </a:lstStyle>
          <a:p>
            <a:fld id="{DA07F1E5-3D27-4653-A09C-CF91DF133438}" type="slidenum">
              <a:rPr lang="fr-FR" altLang="fr-FR"/>
              <a:pPr/>
              <a:t>‹N°›</a:t>
            </a:fld>
            <a:endParaRPr lang="fr-FR" altLang="fr-FR"/>
          </a:p>
        </p:txBody>
      </p:sp>
    </p:spTree>
    <p:extLst>
      <p:ext uri="{BB962C8B-B14F-4D97-AF65-F5344CB8AC3E}">
        <p14:creationId xmlns:p14="http://schemas.microsoft.com/office/powerpoint/2010/main" val="2889535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FF969F5-4CA6-4B2F-BF55-05A8DF1BB262}"/>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65376672-467B-4244-B45F-DD542F8C42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xmlns="" id="{0DE159F7-AA94-4389-AFDA-374FD61D307D}"/>
              </a:ext>
            </a:extLst>
          </p:cNvPr>
          <p:cNvSpPr>
            <a:spLocks noGrp="1"/>
          </p:cNvSpPr>
          <p:nvPr>
            <p:ph type="dt" sz="half" idx="10"/>
          </p:nvPr>
        </p:nvSpPr>
        <p:spPr/>
        <p:txBody>
          <a:bodyPr/>
          <a:lstStyle/>
          <a:p>
            <a:fld id="{697CE835-B03A-42C4-BAC1-7DD4CA42B902}" type="datetimeFigureOut">
              <a:rPr lang="fr-FR" smtClean="0"/>
              <a:t>20/05/2019</a:t>
            </a:fld>
            <a:endParaRPr lang="fr-FR"/>
          </a:p>
        </p:txBody>
      </p:sp>
      <p:sp>
        <p:nvSpPr>
          <p:cNvPr id="5" name="Espace réservé du pied de page 4">
            <a:extLst>
              <a:ext uri="{FF2B5EF4-FFF2-40B4-BE49-F238E27FC236}">
                <a16:creationId xmlns:a16="http://schemas.microsoft.com/office/drawing/2014/main" xmlns="" id="{E654C236-BB3E-4E76-9D75-173B70EF7AA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6967F6B7-1F61-4551-A038-79D794F35F8C}"/>
              </a:ext>
            </a:extLst>
          </p:cNvPr>
          <p:cNvSpPr>
            <a:spLocks noGrp="1"/>
          </p:cNvSpPr>
          <p:nvPr>
            <p:ph type="sldNum" sz="quarter" idx="12"/>
          </p:nvPr>
        </p:nvSpPr>
        <p:spPr/>
        <p:txBody>
          <a:bodyPr/>
          <a:lstStyle/>
          <a:p>
            <a:fld id="{E38904CC-32D1-4077-A401-B9F6189F705E}" type="slidenum">
              <a:rPr lang="fr-FR" smtClean="0"/>
              <a:t>‹N°›</a:t>
            </a:fld>
            <a:endParaRPr lang="fr-FR"/>
          </a:p>
        </p:txBody>
      </p:sp>
    </p:spTree>
    <p:extLst>
      <p:ext uri="{BB962C8B-B14F-4D97-AF65-F5344CB8AC3E}">
        <p14:creationId xmlns:p14="http://schemas.microsoft.com/office/powerpoint/2010/main" val="2107735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245FDB83-EF33-4EBE-BD5C-B885D6895C5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071729E8-30B5-4EEA-A4F2-02471F47A768}"/>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3C895F9B-78A9-4229-9B8F-D52406D8BC7E}"/>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84B586C3-D7BD-4451-9B99-9444E1A6086F}"/>
              </a:ext>
            </a:extLst>
          </p:cNvPr>
          <p:cNvSpPr>
            <a:spLocks noGrp="1"/>
          </p:cNvSpPr>
          <p:nvPr>
            <p:ph type="dt" sz="half" idx="10"/>
          </p:nvPr>
        </p:nvSpPr>
        <p:spPr/>
        <p:txBody>
          <a:bodyPr/>
          <a:lstStyle/>
          <a:p>
            <a:fld id="{697CE835-B03A-42C4-BAC1-7DD4CA42B902}" type="datetimeFigureOut">
              <a:rPr lang="fr-FR" smtClean="0"/>
              <a:t>20/05/2019</a:t>
            </a:fld>
            <a:endParaRPr lang="fr-FR"/>
          </a:p>
        </p:txBody>
      </p:sp>
      <p:sp>
        <p:nvSpPr>
          <p:cNvPr id="6" name="Espace réservé du pied de page 5">
            <a:extLst>
              <a:ext uri="{FF2B5EF4-FFF2-40B4-BE49-F238E27FC236}">
                <a16:creationId xmlns:a16="http://schemas.microsoft.com/office/drawing/2014/main" xmlns="" id="{5F5BCAC2-E6CB-40AC-ACD1-9B763DAD929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A60E8119-3158-4CB6-AE65-E42144E6182E}"/>
              </a:ext>
            </a:extLst>
          </p:cNvPr>
          <p:cNvSpPr>
            <a:spLocks noGrp="1"/>
          </p:cNvSpPr>
          <p:nvPr>
            <p:ph type="sldNum" sz="quarter" idx="12"/>
          </p:nvPr>
        </p:nvSpPr>
        <p:spPr/>
        <p:txBody>
          <a:bodyPr/>
          <a:lstStyle/>
          <a:p>
            <a:fld id="{E38904CC-32D1-4077-A401-B9F6189F705E}" type="slidenum">
              <a:rPr lang="fr-FR" smtClean="0"/>
              <a:t>‹N°›</a:t>
            </a:fld>
            <a:endParaRPr lang="fr-FR"/>
          </a:p>
        </p:txBody>
      </p:sp>
    </p:spTree>
    <p:extLst>
      <p:ext uri="{BB962C8B-B14F-4D97-AF65-F5344CB8AC3E}">
        <p14:creationId xmlns:p14="http://schemas.microsoft.com/office/powerpoint/2010/main" val="2770191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A20FE5D-AF55-4D58-9727-D0C11D5730B7}"/>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C7E941B3-E37B-4482-BF23-811A6478CB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xmlns="" id="{08D5241F-2ABD-4ED5-8399-903C82272DB3}"/>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B15D0172-5FD2-4B32-AFF5-CA6BBA6620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xmlns="" id="{D61188B0-0697-4D1D-A8FB-8000C5411C2A}"/>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93D3DBA1-E272-4581-B260-7CA8FD78B8CE}"/>
              </a:ext>
            </a:extLst>
          </p:cNvPr>
          <p:cNvSpPr>
            <a:spLocks noGrp="1"/>
          </p:cNvSpPr>
          <p:nvPr>
            <p:ph type="dt" sz="half" idx="10"/>
          </p:nvPr>
        </p:nvSpPr>
        <p:spPr/>
        <p:txBody>
          <a:bodyPr/>
          <a:lstStyle/>
          <a:p>
            <a:fld id="{697CE835-B03A-42C4-BAC1-7DD4CA42B902}" type="datetimeFigureOut">
              <a:rPr lang="fr-FR" smtClean="0"/>
              <a:t>20/05/2019</a:t>
            </a:fld>
            <a:endParaRPr lang="fr-FR"/>
          </a:p>
        </p:txBody>
      </p:sp>
      <p:sp>
        <p:nvSpPr>
          <p:cNvPr id="8" name="Espace réservé du pied de page 7">
            <a:extLst>
              <a:ext uri="{FF2B5EF4-FFF2-40B4-BE49-F238E27FC236}">
                <a16:creationId xmlns:a16="http://schemas.microsoft.com/office/drawing/2014/main" xmlns="" id="{70E42284-C82B-4D70-AA70-15792061634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xmlns="" id="{E7D875CA-7222-4C4F-99DA-BA39DF36436A}"/>
              </a:ext>
            </a:extLst>
          </p:cNvPr>
          <p:cNvSpPr>
            <a:spLocks noGrp="1"/>
          </p:cNvSpPr>
          <p:nvPr>
            <p:ph type="sldNum" sz="quarter" idx="12"/>
          </p:nvPr>
        </p:nvSpPr>
        <p:spPr/>
        <p:txBody>
          <a:bodyPr/>
          <a:lstStyle/>
          <a:p>
            <a:fld id="{E38904CC-32D1-4077-A401-B9F6189F705E}" type="slidenum">
              <a:rPr lang="fr-FR" smtClean="0"/>
              <a:t>‹N°›</a:t>
            </a:fld>
            <a:endParaRPr lang="fr-FR"/>
          </a:p>
        </p:txBody>
      </p:sp>
    </p:spTree>
    <p:extLst>
      <p:ext uri="{BB962C8B-B14F-4D97-AF65-F5344CB8AC3E}">
        <p14:creationId xmlns:p14="http://schemas.microsoft.com/office/powerpoint/2010/main" val="1324330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E3862A8-C465-4148-B2D0-EB82067BADA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E9D7E013-9618-46B2-8AA3-A6CE57B339F3}"/>
              </a:ext>
            </a:extLst>
          </p:cNvPr>
          <p:cNvSpPr>
            <a:spLocks noGrp="1"/>
          </p:cNvSpPr>
          <p:nvPr>
            <p:ph type="dt" sz="half" idx="10"/>
          </p:nvPr>
        </p:nvSpPr>
        <p:spPr/>
        <p:txBody>
          <a:bodyPr/>
          <a:lstStyle/>
          <a:p>
            <a:fld id="{697CE835-B03A-42C4-BAC1-7DD4CA42B902}" type="datetimeFigureOut">
              <a:rPr lang="fr-FR" smtClean="0"/>
              <a:t>20/05/2019</a:t>
            </a:fld>
            <a:endParaRPr lang="fr-FR"/>
          </a:p>
        </p:txBody>
      </p:sp>
      <p:sp>
        <p:nvSpPr>
          <p:cNvPr id="4" name="Espace réservé du pied de page 3">
            <a:extLst>
              <a:ext uri="{FF2B5EF4-FFF2-40B4-BE49-F238E27FC236}">
                <a16:creationId xmlns:a16="http://schemas.microsoft.com/office/drawing/2014/main" xmlns="" id="{5C548C33-F791-45B5-97A0-06D42DDBB66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177109BD-D0A1-41B3-BE7D-5E0D4B6F9436}"/>
              </a:ext>
            </a:extLst>
          </p:cNvPr>
          <p:cNvSpPr>
            <a:spLocks noGrp="1"/>
          </p:cNvSpPr>
          <p:nvPr>
            <p:ph type="sldNum" sz="quarter" idx="12"/>
          </p:nvPr>
        </p:nvSpPr>
        <p:spPr/>
        <p:txBody>
          <a:bodyPr/>
          <a:lstStyle/>
          <a:p>
            <a:fld id="{E38904CC-32D1-4077-A401-B9F6189F705E}" type="slidenum">
              <a:rPr lang="fr-FR" smtClean="0"/>
              <a:t>‹N°›</a:t>
            </a:fld>
            <a:endParaRPr lang="fr-FR"/>
          </a:p>
        </p:txBody>
      </p:sp>
    </p:spTree>
    <p:extLst>
      <p:ext uri="{BB962C8B-B14F-4D97-AF65-F5344CB8AC3E}">
        <p14:creationId xmlns:p14="http://schemas.microsoft.com/office/powerpoint/2010/main" val="2345055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814A9211-390B-46D2-806F-88BCE8086D2E}"/>
              </a:ext>
            </a:extLst>
          </p:cNvPr>
          <p:cNvSpPr>
            <a:spLocks noGrp="1"/>
          </p:cNvSpPr>
          <p:nvPr>
            <p:ph type="dt" sz="half" idx="10"/>
          </p:nvPr>
        </p:nvSpPr>
        <p:spPr/>
        <p:txBody>
          <a:bodyPr/>
          <a:lstStyle/>
          <a:p>
            <a:fld id="{697CE835-B03A-42C4-BAC1-7DD4CA42B902}" type="datetimeFigureOut">
              <a:rPr lang="fr-FR" smtClean="0"/>
              <a:t>20/05/2019</a:t>
            </a:fld>
            <a:endParaRPr lang="fr-FR"/>
          </a:p>
        </p:txBody>
      </p:sp>
      <p:sp>
        <p:nvSpPr>
          <p:cNvPr id="3" name="Espace réservé du pied de page 2">
            <a:extLst>
              <a:ext uri="{FF2B5EF4-FFF2-40B4-BE49-F238E27FC236}">
                <a16:creationId xmlns:a16="http://schemas.microsoft.com/office/drawing/2014/main" xmlns="" id="{B4ECA238-B187-4A66-B6EB-9DC40CA450F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C303E11A-F737-448B-BAF7-5120BA452C38}"/>
              </a:ext>
            </a:extLst>
          </p:cNvPr>
          <p:cNvSpPr>
            <a:spLocks noGrp="1"/>
          </p:cNvSpPr>
          <p:nvPr>
            <p:ph type="sldNum" sz="quarter" idx="12"/>
          </p:nvPr>
        </p:nvSpPr>
        <p:spPr/>
        <p:txBody>
          <a:bodyPr/>
          <a:lstStyle/>
          <a:p>
            <a:fld id="{E38904CC-32D1-4077-A401-B9F6189F705E}" type="slidenum">
              <a:rPr lang="fr-FR" smtClean="0"/>
              <a:t>‹N°›</a:t>
            </a:fld>
            <a:endParaRPr lang="fr-FR"/>
          </a:p>
        </p:txBody>
      </p:sp>
    </p:spTree>
    <p:extLst>
      <p:ext uri="{BB962C8B-B14F-4D97-AF65-F5344CB8AC3E}">
        <p14:creationId xmlns:p14="http://schemas.microsoft.com/office/powerpoint/2010/main" val="2715063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F0134984-F31D-46BE-B88F-DBE59F3A2BB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86B1A6A9-0CD3-4ABD-BA86-51C2293424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6C40603A-6CD9-4E15-B3C1-9127D78CA4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xmlns="" id="{848891CF-DA69-4047-BBF6-03235E5D0D4A}"/>
              </a:ext>
            </a:extLst>
          </p:cNvPr>
          <p:cNvSpPr>
            <a:spLocks noGrp="1"/>
          </p:cNvSpPr>
          <p:nvPr>
            <p:ph type="dt" sz="half" idx="10"/>
          </p:nvPr>
        </p:nvSpPr>
        <p:spPr/>
        <p:txBody>
          <a:bodyPr/>
          <a:lstStyle/>
          <a:p>
            <a:fld id="{697CE835-B03A-42C4-BAC1-7DD4CA42B902}" type="datetimeFigureOut">
              <a:rPr lang="fr-FR" smtClean="0"/>
              <a:t>20/05/2019</a:t>
            </a:fld>
            <a:endParaRPr lang="fr-FR"/>
          </a:p>
        </p:txBody>
      </p:sp>
      <p:sp>
        <p:nvSpPr>
          <p:cNvPr id="6" name="Espace réservé du pied de page 5">
            <a:extLst>
              <a:ext uri="{FF2B5EF4-FFF2-40B4-BE49-F238E27FC236}">
                <a16:creationId xmlns:a16="http://schemas.microsoft.com/office/drawing/2014/main" xmlns="" id="{C6669677-14D7-4F77-9759-01067A127E3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7DC41B39-274F-4C27-B519-A5E51CFDB801}"/>
              </a:ext>
            </a:extLst>
          </p:cNvPr>
          <p:cNvSpPr>
            <a:spLocks noGrp="1"/>
          </p:cNvSpPr>
          <p:nvPr>
            <p:ph type="sldNum" sz="quarter" idx="12"/>
          </p:nvPr>
        </p:nvSpPr>
        <p:spPr/>
        <p:txBody>
          <a:bodyPr/>
          <a:lstStyle/>
          <a:p>
            <a:fld id="{E38904CC-32D1-4077-A401-B9F6189F705E}" type="slidenum">
              <a:rPr lang="fr-FR" smtClean="0"/>
              <a:t>‹N°›</a:t>
            </a:fld>
            <a:endParaRPr lang="fr-FR"/>
          </a:p>
        </p:txBody>
      </p:sp>
    </p:spTree>
    <p:extLst>
      <p:ext uri="{BB962C8B-B14F-4D97-AF65-F5344CB8AC3E}">
        <p14:creationId xmlns:p14="http://schemas.microsoft.com/office/powerpoint/2010/main" val="1368494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D72CF185-E986-49F9-992E-5B9CE4D7CEC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9B42F5FE-30C3-4ECD-B24E-73C6603E95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4936A854-E86C-4BF5-A019-80A842D902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xmlns="" id="{938224BF-B01D-41F8-826C-B2AC90E2195C}"/>
              </a:ext>
            </a:extLst>
          </p:cNvPr>
          <p:cNvSpPr>
            <a:spLocks noGrp="1"/>
          </p:cNvSpPr>
          <p:nvPr>
            <p:ph type="dt" sz="half" idx="10"/>
          </p:nvPr>
        </p:nvSpPr>
        <p:spPr/>
        <p:txBody>
          <a:bodyPr/>
          <a:lstStyle/>
          <a:p>
            <a:fld id="{697CE835-B03A-42C4-BAC1-7DD4CA42B902}" type="datetimeFigureOut">
              <a:rPr lang="fr-FR" smtClean="0"/>
              <a:t>20/05/2019</a:t>
            </a:fld>
            <a:endParaRPr lang="fr-FR"/>
          </a:p>
        </p:txBody>
      </p:sp>
      <p:sp>
        <p:nvSpPr>
          <p:cNvPr id="6" name="Espace réservé du pied de page 5">
            <a:extLst>
              <a:ext uri="{FF2B5EF4-FFF2-40B4-BE49-F238E27FC236}">
                <a16:creationId xmlns:a16="http://schemas.microsoft.com/office/drawing/2014/main" xmlns="" id="{037778A6-4F9C-4C6C-BACB-58B2C73E874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177812BC-4FB0-4355-A43C-B9AEB7B60696}"/>
              </a:ext>
            </a:extLst>
          </p:cNvPr>
          <p:cNvSpPr>
            <a:spLocks noGrp="1"/>
          </p:cNvSpPr>
          <p:nvPr>
            <p:ph type="sldNum" sz="quarter" idx="12"/>
          </p:nvPr>
        </p:nvSpPr>
        <p:spPr/>
        <p:txBody>
          <a:bodyPr/>
          <a:lstStyle/>
          <a:p>
            <a:fld id="{E38904CC-32D1-4077-A401-B9F6189F705E}" type="slidenum">
              <a:rPr lang="fr-FR" smtClean="0"/>
              <a:t>‹N°›</a:t>
            </a:fld>
            <a:endParaRPr lang="fr-FR"/>
          </a:p>
        </p:txBody>
      </p:sp>
    </p:spTree>
    <p:extLst>
      <p:ext uri="{BB962C8B-B14F-4D97-AF65-F5344CB8AC3E}">
        <p14:creationId xmlns:p14="http://schemas.microsoft.com/office/powerpoint/2010/main" val="2942329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EFEA7D4B-3D7C-4651-8213-2A42A5BA43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1921707E-1B40-4628-BB32-8DC26BE6CF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481C9A80-98FC-40A0-8A3E-5BC546076B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7CE835-B03A-42C4-BAC1-7DD4CA42B902}" type="datetimeFigureOut">
              <a:rPr lang="fr-FR" smtClean="0"/>
              <a:t>20/05/2019</a:t>
            </a:fld>
            <a:endParaRPr lang="fr-FR"/>
          </a:p>
        </p:txBody>
      </p:sp>
      <p:sp>
        <p:nvSpPr>
          <p:cNvPr id="5" name="Espace réservé du pied de page 4">
            <a:extLst>
              <a:ext uri="{FF2B5EF4-FFF2-40B4-BE49-F238E27FC236}">
                <a16:creationId xmlns:a16="http://schemas.microsoft.com/office/drawing/2014/main" xmlns="" id="{AC35F13F-0ACB-410F-9628-799166D5D6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xmlns="" id="{60E85D58-21E5-4CAF-A9E9-98C855576F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8904CC-32D1-4077-A401-B9F6189F705E}" type="slidenum">
              <a:rPr lang="fr-FR" smtClean="0"/>
              <a:t>‹N°›</a:t>
            </a:fld>
            <a:endParaRPr lang="fr-FR"/>
          </a:p>
        </p:txBody>
      </p:sp>
    </p:spTree>
    <p:extLst>
      <p:ext uri="{BB962C8B-B14F-4D97-AF65-F5344CB8AC3E}">
        <p14:creationId xmlns:p14="http://schemas.microsoft.com/office/powerpoint/2010/main" val="764030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12D9B412-6EA7-4D62-95BA-125FBAD5D0D6}"/>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Rectangle 3">
            <a:extLst>
              <a:ext uri="{FF2B5EF4-FFF2-40B4-BE49-F238E27FC236}">
                <a16:creationId xmlns:a16="http://schemas.microsoft.com/office/drawing/2014/main" xmlns="" id="{4F250934-2E7F-48E5-9FA8-DD40B6CC1E2A}"/>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8" name="Rectangle 4">
            <a:extLst>
              <a:ext uri="{FF2B5EF4-FFF2-40B4-BE49-F238E27FC236}">
                <a16:creationId xmlns:a16="http://schemas.microsoft.com/office/drawing/2014/main" xmlns="" id="{3C762467-F4A2-4E6A-8B50-E5015CF04A76}"/>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pitchFamily="34" charset="0"/>
                <a:cs typeface="Arial" pitchFamily="34" charset="0"/>
              </a:defRPr>
            </a:lvl1pPr>
          </a:lstStyle>
          <a:p>
            <a:pPr>
              <a:defRPr/>
            </a:pPr>
            <a:fld id="{960B734A-76AF-4BB5-9E7C-2EF7D673CFBD}" type="datetime1">
              <a:rPr lang="fr-FR"/>
              <a:pPr>
                <a:defRPr/>
              </a:pPr>
              <a:t>20/05/2019</a:t>
            </a:fld>
            <a:endParaRPr lang="fr-FR"/>
          </a:p>
        </p:txBody>
      </p:sp>
      <p:sp>
        <p:nvSpPr>
          <p:cNvPr id="1029" name="Rectangle 5">
            <a:extLst>
              <a:ext uri="{FF2B5EF4-FFF2-40B4-BE49-F238E27FC236}">
                <a16:creationId xmlns:a16="http://schemas.microsoft.com/office/drawing/2014/main" xmlns="" id="{D3592FF1-96A1-404C-AF31-59ED5E3AC4E9}"/>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itchFamily="34" charset="0"/>
                <a:cs typeface="Arial" pitchFamily="34" charset="0"/>
              </a:defRPr>
            </a:lvl1pPr>
          </a:lstStyle>
          <a:p>
            <a:pPr>
              <a:defRPr/>
            </a:pPr>
            <a:endParaRPr lang="fr-FR"/>
          </a:p>
        </p:txBody>
      </p:sp>
      <p:sp>
        <p:nvSpPr>
          <p:cNvPr id="1030" name="Rectangle 6">
            <a:extLst>
              <a:ext uri="{FF2B5EF4-FFF2-40B4-BE49-F238E27FC236}">
                <a16:creationId xmlns:a16="http://schemas.microsoft.com/office/drawing/2014/main" xmlns="" id="{A6F0FF9E-1A5B-4C32-AB3B-A5C216C5670C}"/>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2C02284-509D-4455-8506-4E082927AF97}" type="slidenum">
              <a:rPr lang="fr-FR" altLang="fr-FR"/>
              <a:pPr/>
              <a:t>‹N°›</a:t>
            </a:fld>
            <a:endParaRPr lang="fr-FR" altLang="fr-FR"/>
          </a:p>
        </p:txBody>
      </p:sp>
    </p:spTree>
    <p:extLst>
      <p:ext uri="{BB962C8B-B14F-4D97-AF65-F5344CB8AC3E}">
        <p14:creationId xmlns:p14="http://schemas.microsoft.com/office/powerpoint/2010/main" val="391823982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9.jpe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4.jpeg"/><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6.emf"/></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descr="5 %">
            <a:extLst>
              <a:ext uri="{FF2B5EF4-FFF2-40B4-BE49-F238E27FC236}">
                <a16:creationId xmlns:a16="http://schemas.microsoft.com/office/drawing/2014/main" xmlns="" id="{B612F271-5A74-47E3-8CC8-19420AFECBEA}"/>
              </a:ext>
            </a:extLst>
          </p:cNvPr>
          <p:cNvSpPr>
            <a:spLocks noChangeArrowheads="1"/>
          </p:cNvSpPr>
          <p:nvPr/>
        </p:nvSpPr>
        <p:spPr bwMode="auto">
          <a:xfrm>
            <a:off x="0" y="215900"/>
            <a:ext cx="12192000" cy="2700338"/>
          </a:xfrm>
          <a:prstGeom prst="rect">
            <a:avLst/>
          </a:prstGeom>
          <a:gradFill rotWithShape="1">
            <a:gsLst>
              <a:gs pos="0">
                <a:srgbClr val="0099FF">
                  <a:alpha val="75000"/>
                </a:srgbClr>
              </a:gs>
              <a:gs pos="100000">
                <a:srgbClr val="9999FF">
                  <a:alpha val="21001"/>
                </a:srgbClr>
              </a:gs>
            </a:gsLst>
            <a:path path="shape">
              <a:fillToRect l="50000" t="50000" r="50000" b="50000"/>
            </a:path>
          </a:gradFill>
          <a:ln w="9525">
            <a:noFill/>
            <a:miter lim="800000"/>
            <a:headEnd/>
            <a:tailEnd/>
          </a:ln>
          <a:effectLst/>
        </p:spPr>
        <p:txBody>
          <a:bodyPr anchor="ctr"/>
          <a:lstStyle/>
          <a:p>
            <a:pPr algn="ctr" eaLnBrk="1" hangingPunct="1">
              <a:defRPr/>
            </a:pPr>
            <a:endParaRPr lang="fr-FR" sz="2800" b="1" dirty="0">
              <a:solidFill>
                <a:srgbClr val="FF7C80"/>
              </a:solidFill>
              <a:effectLst>
                <a:outerShdw blurRad="38100" dist="38100" dir="2700000" algn="tl">
                  <a:srgbClr val="000000"/>
                </a:outerShdw>
              </a:effectLst>
              <a:latin typeface="Bookman Old Style" pitchFamily="18" charset="0"/>
            </a:endParaRPr>
          </a:p>
        </p:txBody>
      </p:sp>
      <p:sp>
        <p:nvSpPr>
          <p:cNvPr id="409609" name="Text Box 9">
            <a:extLst>
              <a:ext uri="{FF2B5EF4-FFF2-40B4-BE49-F238E27FC236}">
                <a16:creationId xmlns:a16="http://schemas.microsoft.com/office/drawing/2014/main" xmlns="" id="{4D3FA54D-C863-45B8-9971-86546C937107}"/>
              </a:ext>
            </a:extLst>
          </p:cNvPr>
          <p:cNvSpPr txBox="1">
            <a:spLocks noChangeArrowheads="1"/>
          </p:cNvSpPr>
          <p:nvPr/>
        </p:nvSpPr>
        <p:spPr bwMode="auto">
          <a:xfrm>
            <a:off x="449179" y="3349879"/>
            <a:ext cx="11125199" cy="1723549"/>
          </a:xfrm>
          <a:prstGeom prst="rect">
            <a:avLst/>
          </a:prstGeom>
          <a:solidFill>
            <a:schemeClr val="accent4">
              <a:lumMod val="40000"/>
              <a:lumOff val="60000"/>
            </a:schemeClr>
          </a:solidFill>
          <a:ln>
            <a:headEnd/>
            <a:tailEnd/>
          </a:ln>
          <a:effectLst>
            <a:outerShdw blurRad="40000" dist="23000" dir="5400000" rotWithShape="0">
              <a:srgbClr val="000000">
                <a:alpha val="35000"/>
              </a:srgbClr>
            </a:outerShdw>
            <a:softEdge rad="635000"/>
          </a:effectLst>
        </p:spPr>
        <p:style>
          <a:lnRef idx="0">
            <a:schemeClr val="accent6"/>
          </a:lnRef>
          <a:fillRef idx="3">
            <a:schemeClr val="accent6"/>
          </a:fillRef>
          <a:effectRef idx="3">
            <a:schemeClr val="accent6"/>
          </a:effectRef>
          <a:fontRef idx="minor">
            <a:schemeClr val="lt1"/>
          </a:fontRef>
        </p:style>
        <p:txBody>
          <a:bodyPr wrap="square" anchor="ctr">
            <a:spAutoFit/>
          </a:bodyPr>
          <a:lstStyle>
            <a:lvl1pPr eaLnBrk="0" hangingPunct="0">
              <a:defRPr sz="1600">
                <a:solidFill>
                  <a:schemeClr val="tx1"/>
                </a:solidFill>
                <a:latin typeface="Arial" panose="020B0604020202020204" pitchFamily="34" charset="0"/>
                <a:ea typeface="MS PGothic" panose="020B0600070205080204" pitchFamily="34" charset="-128"/>
              </a:defRPr>
            </a:lvl1pPr>
            <a:lvl2pPr marL="742950" indent="-285750" eaLnBrk="0" hangingPunct="0">
              <a:defRPr sz="1600">
                <a:solidFill>
                  <a:schemeClr val="tx1"/>
                </a:solidFill>
                <a:latin typeface="Arial" panose="020B0604020202020204" pitchFamily="34" charset="0"/>
                <a:ea typeface="MS PGothic" panose="020B0600070205080204" pitchFamily="34" charset="-128"/>
              </a:defRPr>
            </a:lvl2pPr>
            <a:lvl3pPr marL="1143000" indent="-228600" eaLnBrk="0" hangingPunct="0">
              <a:defRPr sz="1600">
                <a:solidFill>
                  <a:schemeClr val="tx1"/>
                </a:solidFill>
                <a:latin typeface="Arial" panose="020B0604020202020204" pitchFamily="34" charset="0"/>
                <a:ea typeface="MS PGothic" panose="020B0600070205080204" pitchFamily="34" charset="-128"/>
              </a:defRPr>
            </a:lvl3pPr>
            <a:lvl4pPr marL="1600200" indent="-228600" eaLnBrk="0" hangingPunct="0">
              <a:defRPr sz="1600">
                <a:solidFill>
                  <a:schemeClr val="tx1"/>
                </a:solidFill>
                <a:latin typeface="Arial" panose="020B0604020202020204" pitchFamily="34" charset="0"/>
                <a:ea typeface="MS PGothic" panose="020B0600070205080204" pitchFamily="34" charset="-128"/>
              </a:defRPr>
            </a:lvl4pPr>
            <a:lvl5pPr marL="2057400" indent="-228600" eaLnBrk="0" hangingPunct="0">
              <a:defRPr sz="16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Arial" panose="020B0604020202020204" pitchFamily="34" charset="0"/>
                <a:ea typeface="MS PGothic" panose="020B0600070205080204" pitchFamily="34" charset="-128"/>
              </a:defRPr>
            </a:lvl9pPr>
          </a:lstStyle>
          <a:p>
            <a:pPr algn="ctr" eaLnBrk="1" hangingPunct="1">
              <a:spcBef>
                <a:spcPts val="600"/>
              </a:spcBef>
              <a:defRPr/>
            </a:pPr>
            <a:r>
              <a:rPr lang="fr-FR" altLang="fr-FR" sz="2400" b="1" dirty="0">
                <a:solidFill>
                  <a:srgbClr val="0070C0"/>
                </a:solidFill>
              </a:rPr>
              <a:t>Etude d</a:t>
            </a:r>
            <a:r>
              <a:rPr lang="ja-JP" altLang="fr-FR" sz="2400" b="1" dirty="0">
                <a:solidFill>
                  <a:srgbClr val="0070C0"/>
                </a:solidFill>
              </a:rPr>
              <a:t>’</a:t>
            </a:r>
            <a:r>
              <a:rPr lang="fr-FR" altLang="ja-JP" sz="2400" b="1" dirty="0">
                <a:solidFill>
                  <a:srgbClr val="0070C0"/>
                </a:solidFill>
              </a:rPr>
              <a:t>Actualisation du PAGIRE (Plan d</a:t>
            </a:r>
            <a:r>
              <a:rPr lang="ja-JP" altLang="fr-FR" sz="2400" b="1" dirty="0">
                <a:solidFill>
                  <a:srgbClr val="0070C0"/>
                </a:solidFill>
              </a:rPr>
              <a:t>’</a:t>
            </a:r>
            <a:r>
              <a:rPr lang="fr-FR" altLang="ja-JP" sz="2400" b="1" dirty="0">
                <a:solidFill>
                  <a:srgbClr val="0070C0"/>
                </a:solidFill>
              </a:rPr>
              <a:t>Action pour la Gestion Intégrée des Ressources en Eau) </a:t>
            </a:r>
          </a:p>
          <a:p>
            <a:pPr algn="ctr" eaLnBrk="1" hangingPunct="1">
              <a:spcBef>
                <a:spcPts val="600"/>
              </a:spcBef>
              <a:defRPr/>
            </a:pPr>
            <a:r>
              <a:rPr lang="fr-FR" altLang="ja-JP" sz="2400" b="1" i="1" dirty="0">
                <a:solidFill>
                  <a:srgbClr val="0070C0"/>
                </a:solidFill>
              </a:rPr>
              <a:t>Programme GIRE 2018-2030</a:t>
            </a:r>
          </a:p>
          <a:p>
            <a:pPr algn="ctr" eaLnBrk="1" hangingPunct="1">
              <a:spcBef>
                <a:spcPts val="600"/>
              </a:spcBef>
              <a:defRPr/>
            </a:pPr>
            <a:endParaRPr lang="fr-FR" altLang="fr-FR" sz="2400" b="1" dirty="0">
              <a:solidFill>
                <a:srgbClr val="FFFFFF"/>
              </a:solidFill>
            </a:endParaRPr>
          </a:p>
        </p:txBody>
      </p:sp>
      <p:sp>
        <p:nvSpPr>
          <p:cNvPr id="3078" name="AutoShape 106">
            <a:extLst>
              <a:ext uri="{FF2B5EF4-FFF2-40B4-BE49-F238E27FC236}">
                <a16:creationId xmlns:a16="http://schemas.microsoft.com/office/drawing/2014/main" xmlns="" id="{2BCEDA5C-D91C-4B51-9490-351D0F8C65C7}"/>
              </a:ext>
            </a:extLst>
          </p:cNvPr>
          <p:cNvSpPr>
            <a:spLocks noChangeArrowheads="1"/>
          </p:cNvSpPr>
          <p:nvPr/>
        </p:nvSpPr>
        <p:spPr bwMode="auto">
          <a:xfrm>
            <a:off x="577967" y="3101617"/>
            <a:ext cx="11293642" cy="1775301"/>
          </a:xfrm>
          <a:prstGeom prst="roundRect">
            <a:avLst>
              <a:gd name="adj" fmla="val 9106"/>
            </a:avLst>
          </a:prstGeom>
          <a:noFill/>
          <a:ln w="60325" cmpd="thickThin">
            <a:solidFill>
              <a:srgbClr val="CC66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 eaLnBrk="1" hangingPunct="1">
              <a:spcBef>
                <a:spcPct val="0"/>
              </a:spcBef>
              <a:buFontTx/>
              <a:buNone/>
            </a:pPr>
            <a:endParaRPr lang="fr-FR" altLang="fr-FR" sz="1600">
              <a:solidFill>
                <a:srgbClr val="343441"/>
              </a:solidFill>
            </a:endParaRPr>
          </a:p>
          <a:p>
            <a:pPr lvl="1" algn="just" eaLnBrk="1" hangingPunct="1">
              <a:spcBef>
                <a:spcPct val="0"/>
              </a:spcBef>
              <a:buFontTx/>
              <a:buNone/>
            </a:pPr>
            <a:endParaRPr lang="fr-FR" altLang="fr-FR" sz="2000">
              <a:solidFill>
                <a:srgbClr val="343441"/>
              </a:solidFill>
              <a:ea typeface="MS PGothic" panose="020B0600070205080204" pitchFamily="34" charset="-128"/>
            </a:endParaRPr>
          </a:p>
          <a:p>
            <a:pPr lvl="1" algn="just" eaLnBrk="1" hangingPunct="1">
              <a:spcBef>
                <a:spcPct val="0"/>
              </a:spcBef>
              <a:buFontTx/>
              <a:buNone/>
            </a:pPr>
            <a:endParaRPr lang="fr-FR" altLang="fr-FR" sz="2000">
              <a:solidFill>
                <a:srgbClr val="343441"/>
              </a:solidFill>
              <a:ea typeface="MS PGothic" panose="020B0600070205080204" pitchFamily="34" charset="-128"/>
            </a:endParaRPr>
          </a:p>
          <a:p>
            <a:pPr lvl="1" algn="just" eaLnBrk="1" hangingPunct="1">
              <a:spcBef>
                <a:spcPct val="0"/>
              </a:spcBef>
              <a:buFontTx/>
              <a:buNone/>
            </a:pPr>
            <a:endParaRPr lang="fr-FR" altLang="fr-FR" sz="2000">
              <a:solidFill>
                <a:srgbClr val="343441"/>
              </a:solidFill>
              <a:ea typeface="MS PGothic" panose="020B0600070205080204" pitchFamily="34" charset="-128"/>
            </a:endParaRPr>
          </a:p>
          <a:p>
            <a:pPr lvl="1" algn="just" eaLnBrk="1" hangingPunct="1">
              <a:spcBef>
                <a:spcPct val="0"/>
              </a:spcBef>
              <a:buFontTx/>
              <a:buNone/>
            </a:pPr>
            <a:endParaRPr lang="fr-FR" altLang="fr-FR" sz="2000">
              <a:solidFill>
                <a:srgbClr val="343441"/>
              </a:solidFill>
              <a:ea typeface="MS PGothic" panose="020B0600070205080204" pitchFamily="34" charset="-128"/>
            </a:endParaRPr>
          </a:p>
          <a:p>
            <a:pPr lvl="1" algn="just" eaLnBrk="1" hangingPunct="1">
              <a:spcBef>
                <a:spcPct val="0"/>
              </a:spcBef>
              <a:buFontTx/>
              <a:buNone/>
            </a:pPr>
            <a:endParaRPr lang="fr-FR" altLang="fr-FR" sz="1600">
              <a:solidFill>
                <a:srgbClr val="343441"/>
              </a:solidFill>
              <a:ea typeface="MS PGothic" panose="020B0600070205080204" pitchFamily="34" charset="-128"/>
            </a:endParaRPr>
          </a:p>
          <a:p>
            <a:pPr lvl="1" algn="just" eaLnBrk="1" hangingPunct="1">
              <a:spcBef>
                <a:spcPct val="0"/>
              </a:spcBef>
              <a:buFontTx/>
              <a:buNone/>
            </a:pPr>
            <a:endParaRPr lang="fr-FR" altLang="fr-FR" sz="1600">
              <a:solidFill>
                <a:srgbClr val="343441"/>
              </a:solidFill>
              <a:ea typeface="MS PGothic" panose="020B0600070205080204" pitchFamily="34" charset="-128"/>
            </a:endParaRPr>
          </a:p>
          <a:p>
            <a:pPr lvl="1" algn="just" eaLnBrk="1" hangingPunct="1">
              <a:spcBef>
                <a:spcPct val="0"/>
              </a:spcBef>
              <a:buFontTx/>
              <a:buNone/>
            </a:pPr>
            <a:endParaRPr lang="fr-FR" altLang="fr-FR" sz="1600">
              <a:solidFill>
                <a:srgbClr val="343441"/>
              </a:solidFill>
              <a:latin typeface="Times New Roman" panose="02020603050405020304" pitchFamily="18" charset="0"/>
              <a:ea typeface="MS PGothic" panose="020B0600070205080204" pitchFamily="34" charset="-128"/>
            </a:endParaRPr>
          </a:p>
        </p:txBody>
      </p:sp>
      <p:sp>
        <p:nvSpPr>
          <p:cNvPr id="3079" name="Rectangle 32">
            <a:extLst>
              <a:ext uri="{FF2B5EF4-FFF2-40B4-BE49-F238E27FC236}">
                <a16:creationId xmlns:a16="http://schemas.microsoft.com/office/drawing/2014/main" xmlns="" id="{2D68B279-079E-4677-8CB1-6BBF19509532}"/>
              </a:ext>
            </a:extLst>
          </p:cNvPr>
          <p:cNvSpPr>
            <a:spLocks noChangeArrowheads="1"/>
          </p:cNvSpPr>
          <p:nvPr/>
        </p:nvSpPr>
        <p:spPr bwMode="auto">
          <a:xfrm>
            <a:off x="5100638" y="3200400"/>
            <a:ext cx="9144000" cy="338554"/>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endParaRPr lang="fr-FR" altLang="fr-FR" sz="1600"/>
          </a:p>
        </p:txBody>
      </p:sp>
      <p:sp>
        <p:nvSpPr>
          <p:cNvPr id="3081" name="Text Box 6">
            <a:extLst>
              <a:ext uri="{FF2B5EF4-FFF2-40B4-BE49-F238E27FC236}">
                <a16:creationId xmlns:a16="http://schemas.microsoft.com/office/drawing/2014/main" xmlns="" id="{C51DFAE3-871A-4113-A462-85590542CAB0}"/>
              </a:ext>
            </a:extLst>
          </p:cNvPr>
          <p:cNvSpPr txBox="1">
            <a:spLocks noChangeArrowheads="1"/>
          </p:cNvSpPr>
          <p:nvPr/>
        </p:nvSpPr>
        <p:spPr bwMode="auto">
          <a:xfrm>
            <a:off x="1847850" y="1357314"/>
            <a:ext cx="85026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50000"/>
              </a:spcBef>
              <a:buFontTx/>
              <a:buNone/>
            </a:pPr>
            <a:r>
              <a:rPr lang="fr-FR" altLang="fr-FR" sz="2200" b="1" dirty="0">
                <a:latin typeface="Century Gothic" panose="020B0502020202020204" pitchFamily="34" charset="0"/>
              </a:rPr>
              <a:t>Direction de la Gestion et de la Planification des Ressources en Eau (DGPRE)</a:t>
            </a:r>
          </a:p>
        </p:txBody>
      </p:sp>
      <p:sp>
        <p:nvSpPr>
          <p:cNvPr id="3083" name="Espace réservé de la date 35">
            <a:extLst>
              <a:ext uri="{FF2B5EF4-FFF2-40B4-BE49-F238E27FC236}">
                <a16:creationId xmlns:a16="http://schemas.microsoft.com/office/drawing/2014/main" xmlns="" id="{DA5F0AD8-02E4-42AA-92B8-F2D83408CE4C}"/>
              </a:ext>
            </a:extLst>
          </p:cNvPr>
          <p:cNvSpPr txBox="1">
            <a:spLocks noGrp="1"/>
          </p:cNvSpPr>
          <p:nvPr/>
        </p:nvSpPr>
        <p:spPr bwMode="auto">
          <a:xfrm>
            <a:off x="4414570" y="5062297"/>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fr-FR" altLang="fr-FR" sz="1600" b="1" dirty="0">
                <a:latin typeface="Times New Roman" panose="02020603050405020304" pitchFamily="18" charset="0"/>
              </a:rPr>
              <a:t>Financement CTB</a:t>
            </a:r>
          </a:p>
        </p:txBody>
      </p:sp>
      <p:pic>
        <p:nvPicPr>
          <p:cNvPr id="3084" name="Image 2" descr="Description : Capture d’écran 2013-05-16 à 09">
            <a:extLst>
              <a:ext uri="{FF2B5EF4-FFF2-40B4-BE49-F238E27FC236}">
                <a16:creationId xmlns:a16="http://schemas.microsoft.com/office/drawing/2014/main" xmlns="" id="{29B4AB19-92EE-464F-A14C-E5157F7EF0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2101" y="285750"/>
            <a:ext cx="105727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Image 1" descr="Description : logo CTB">
            <a:extLst>
              <a:ext uri="{FF2B5EF4-FFF2-40B4-BE49-F238E27FC236}">
                <a16:creationId xmlns:a16="http://schemas.microsoft.com/office/drawing/2014/main" xmlns="" id="{9BB18C5C-AF06-4BC5-8352-5D3B3AAE13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4064" y="320676"/>
            <a:ext cx="10953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7" name="ZoneTexte 3">
            <a:extLst>
              <a:ext uri="{FF2B5EF4-FFF2-40B4-BE49-F238E27FC236}">
                <a16:creationId xmlns:a16="http://schemas.microsoft.com/office/drawing/2014/main" xmlns="" id="{920FB63D-8F6F-4DE6-8BBA-CD4B7951496F}"/>
              </a:ext>
            </a:extLst>
          </p:cNvPr>
          <p:cNvSpPr txBox="1">
            <a:spLocks noChangeArrowheads="1"/>
          </p:cNvSpPr>
          <p:nvPr/>
        </p:nvSpPr>
        <p:spPr bwMode="auto">
          <a:xfrm>
            <a:off x="4742624" y="6038114"/>
            <a:ext cx="104067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fr-FR" altLang="fr-FR" sz="1600" b="1" dirty="0" smtClean="0"/>
              <a:t>Mai 2019</a:t>
            </a:r>
            <a:endParaRPr lang="fr-FR" altLang="fr-FR" sz="1600" b="1" dirty="0"/>
          </a:p>
        </p:txBody>
      </p:sp>
      <p:sp>
        <p:nvSpPr>
          <p:cNvPr id="2" name="ZoneTexte 1"/>
          <p:cNvSpPr txBox="1"/>
          <p:nvPr/>
        </p:nvSpPr>
        <p:spPr>
          <a:xfrm>
            <a:off x="2567694" y="2464059"/>
            <a:ext cx="6888168" cy="523220"/>
          </a:xfrm>
          <a:prstGeom prst="rect">
            <a:avLst/>
          </a:prstGeom>
          <a:noFill/>
        </p:spPr>
        <p:txBody>
          <a:bodyPr wrap="none" rtlCol="0">
            <a:spAutoFit/>
          </a:bodyPr>
          <a:lstStyle/>
          <a:p>
            <a:r>
              <a:rPr lang="fr-FR" sz="2800" b="1" dirty="0" smtClean="0"/>
              <a:t>Atelier de restitution des études de la DGPRE</a:t>
            </a:r>
            <a:endParaRPr lang="fr-FR" sz="2800" b="1" dirty="0"/>
          </a:p>
        </p:txBody>
      </p:sp>
      <p:sp>
        <p:nvSpPr>
          <p:cNvPr id="3" name="ZoneTexte 2"/>
          <p:cNvSpPr txBox="1"/>
          <p:nvPr/>
        </p:nvSpPr>
        <p:spPr>
          <a:xfrm>
            <a:off x="4158942" y="845901"/>
            <a:ext cx="3983655" cy="369332"/>
          </a:xfrm>
          <a:prstGeom prst="rect">
            <a:avLst/>
          </a:prstGeom>
          <a:noFill/>
        </p:spPr>
        <p:txBody>
          <a:bodyPr wrap="none" rtlCol="0">
            <a:spAutoFit/>
          </a:bodyPr>
          <a:lstStyle/>
          <a:p>
            <a:r>
              <a:rPr lang="fr-FR" dirty="0" smtClean="0"/>
              <a:t>Ministère de l’Eau et de l’Assainissement</a:t>
            </a:r>
            <a:endParaRPr lang="fr-FR" dirty="0"/>
          </a:p>
        </p:txBody>
      </p:sp>
      <p:sp>
        <p:nvSpPr>
          <p:cNvPr id="4" name="ZoneTexte 3"/>
          <p:cNvSpPr txBox="1"/>
          <p:nvPr/>
        </p:nvSpPr>
        <p:spPr>
          <a:xfrm>
            <a:off x="5149420" y="507594"/>
            <a:ext cx="2080057" cy="338554"/>
          </a:xfrm>
          <a:prstGeom prst="rect">
            <a:avLst/>
          </a:prstGeom>
          <a:noFill/>
        </p:spPr>
        <p:txBody>
          <a:bodyPr wrap="none" rtlCol="0">
            <a:spAutoFit/>
          </a:bodyPr>
          <a:lstStyle/>
          <a:p>
            <a:r>
              <a:rPr lang="fr-FR" sz="1600" dirty="0" smtClean="0"/>
              <a:t>République du Sénégal</a:t>
            </a:r>
            <a:endParaRPr lang="fr-FR"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96">
            <a:extLst>
              <a:ext uri="{FF2B5EF4-FFF2-40B4-BE49-F238E27FC236}">
                <a16:creationId xmlns:a16="http://schemas.microsoft.com/office/drawing/2014/main" xmlns="" id="{6F3D9A82-703C-4CDB-B6F1-D0CF746E813B}"/>
              </a:ext>
            </a:extLst>
          </p:cNvPr>
          <p:cNvSpPr>
            <a:spLocks noChangeArrowheads="1"/>
          </p:cNvSpPr>
          <p:nvPr/>
        </p:nvSpPr>
        <p:spPr bwMode="gray">
          <a:xfrm>
            <a:off x="481263" y="184215"/>
            <a:ext cx="11454062" cy="440583"/>
          </a:xfrm>
          <a:prstGeom prst="roundRect">
            <a:avLst>
              <a:gd name="adj" fmla="val 50000"/>
            </a:avLst>
          </a:prstGeom>
          <a:solidFill>
            <a:srgbClr val="CCFFFF"/>
          </a:solidFill>
          <a:ln w="28575">
            <a:solidFill>
              <a:schemeClr val="accent1"/>
            </a:solidFill>
            <a:round/>
            <a:headEnd/>
            <a:tailEnd/>
          </a:ln>
        </p:spPr>
        <p:txBody>
          <a:bodyPr wrap="none" anchor="ctr"/>
          <a:lstStyle>
            <a:lvl1pPr marL="514350" indent="-51435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indent="0">
              <a:buNone/>
              <a:defRPr/>
            </a:pPr>
            <a:r>
              <a:rPr lang="fr-FR" sz="2800" b="1" dirty="0">
                <a:solidFill>
                  <a:srgbClr val="0070C0"/>
                </a:solidFill>
              </a:rPr>
              <a:t>2. ANALYSE DE LA MISE EN ŒUVRE DE LA GIRE</a:t>
            </a:r>
          </a:p>
        </p:txBody>
      </p:sp>
      <p:sp>
        <p:nvSpPr>
          <p:cNvPr id="8" name="Rectangle à coins arrondis 24">
            <a:extLst>
              <a:ext uri="{FF2B5EF4-FFF2-40B4-BE49-F238E27FC236}">
                <a16:creationId xmlns:a16="http://schemas.microsoft.com/office/drawing/2014/main" xmlns="" id="{4DCD63B7-275F-494A-BC67-06B63AB5349B}"/>
              </a:ext>
            </a:extLst>
          </p:cNvPr>
          <p:cNvSpPr/>
          <p:nvPr/>
        </p:nvSpPr>
        <p:spPr bwMode="gray">
          <a:xfrm>
            <a:off x="1684997" y="702365"/>
            <a:ext cx="8819970" cy="440583"/>
          </a:xfrm>
          <a:prstGeom prst="roundRect">
            <a:avLst/>
          </a:prstGeom>
          <a:solidFill>
            <a:schemeClr val="accent4">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r>
              <a:rPr lang="fr-FR" sz="2400" b="1" dirty="0">
                <a:solidFill>
                  <a:srgbClr val="0070C0"/>
                </a:solidFill>
                <a:latin typeface="Arial" panose="020B0604020202020204" pitchFamily="34" charset="0"/>
                <a:cs typeface="Arial" panose="020B0604020202020204" pitchFamily="34" charset="0"/>
              </a:rPr>
              <a:t>2.4. Etat des Ressources en eau et usage et les contraintes </a:t>
            </a:r>
          </a:p>
        </p:txBody>
      </p:sp>
      <p:sp>
        <p:nvSpPr>
          <p:cNvPr id="5" name="AutoShape 106">
            <a:extLst>
              <a:ext uri="{FF2B5EF4-FFF2-40B4-BE49-F238E27FC236}">
                <a16:creationId xmlns:a16="http://schemas.microsoft.com/office/drawing/2014/main" xmlns="" id="{74C493FE-77D4-413D-B5A9-10FB45E6D616}"/>
              </a:ext>
            </a:extLst>
          </p:cNvPr>
          <p:cNvSpPr>
            <a:spLocks noChangeArrowheads="1"/>
          </p:cNvSpPr>
          <p:nvPr/>
        </p:nvSpPr>
        <p:spPr bwMode="auto">
          <a:xfrm>
            <a:off x="138222" y="1201680"/>
            <a:ext cx="11908465" cy="5528729"/>
          </a:xfrm>
          <a:prstGeom prst="roundRect">
            <a:avLst>
              <a:gd name="adj" fmla="val 9106"/>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just" eaLnBrk="1" fontAlgn="base" hangingPunct="1">
              <a:spcBef>
                <a:spcPct val="0"/>
              </a:spcBef>
              <a:spcAft>
                <a:spcPct val="0"/>
              </a:spcAft>
            </a:pPr>
            <a:endParaRPr lang="fr-FR" altLang="fr-FR">
              <a:solidFill>
                <a:srgbClr val="343441"/>
              </a:solidFill>
            </a:endParaRPr>
          </a:p>
          <a:p>
            <a:pPr lvl="1" algn="just" eaLnBrk="1" fontAlgn="base" hangingPunct="1">
              <a:spcBef>
                <a:spcPct val="0"/>
              </a:spcBef>
              <a:spcAft>
                <a:spcPct val="0"/>
              </a:spcAft>
            </a:pPr>
            <a:endParaRPr lang="fr-FR" altLang="fr-FR">
              <a:solidFill>
                <a:srgbClr val="343441"/>
              </a:solidFill>
            </a:endParaRPr>
          </a:p>
          <a:p>
            <a:pPr lvl="1" algn="just" eaLnBrk="1" fontAlgn="base" hangingPunct="1">
              <a:spcBef>
                <a:spcPct val="0"/>
              </a:spcBef>
              <a:spcAft>
                <a:spcPct val="0"/>
              </a:spcAft>
            </a:pPr>
            <a:endParaRPr lang="fr-FR" altLang="fr-FR">
              <a:solidFill>
                <a:srgbClr val="343441"/>
              </a:solidFill>
            </a:endParaRPr>
          </a:p>
          <a:p>
            <a:pPr lvl="1" algn="just" eaLnBrk="1" fontAlgn="base" hangingPunct="1">
              <a:spcBef>
                <a:spcPct val="0"/>
              </a:spcBef>
              <a:spcAft>
                <a:spcPct val="0"/>
              </a:spcAft>
            </a:pPr>
            <a:endParaRPr lang="fr-FR" altLang="fr-FR">
              <a:solidFill>
                <a:srgbClr val="343441"/>
              </a:solidFill>
            </a:endParaRPr>
          </a:p>
          <a:p>
            <a:pPr lvl="1" algn="just" eaLnBrk="1" fontAlgn="base" hangingPunct="1">
              <a:spcBef>
                <a:spcPct val="0"/>
              </a:spcBef>
              <a:spcAft>
                <a:spcPct val="0"/>
              </a:spcAft>
            </a:pPr>
            <a:endParaRPr lang="fr-FR" altLang="fr-FR">
              <a:solidFill>
                <a:srgbClr val="343441"/>
              </a:solidFill>
            </a:endParaRPr>
          </a:p>
          <a:p>
            <a:pPr lvl="1" algn="just" eaLnBrk="1" fontAlgn="base" hangingPunct="1">
              <a:spcBef>
                <a:spcPct val="0"/>
              </a:spcBef>
              <a:spcAft>
                <a:spcPct val="0"/>
              </a:spcAft>
            </a:pPr>
            <a:endParaRPr lang="fr-FR" altLang="fr-FR">
              <a:solidFill>
                <a:srgbClr val="343441"/>
              </a:solidFill>
            </a:endParaRPr>
          </a:p>
          <a:p>
            <a:pPr lvl="1" algn="just" eaLnBrk="1" fontAlgn="base" hangingPunct="1">
              <a:spcBef>
                <a:spcPct val="0"/>
              </a:spcBef>
              <a:spcAft>
                <a:spcPct val="0"/>
              </a:spcAft>
            </a:pPr>
            <a:endParaRPr lang="fr-FR" altLang="fr-FR">
              <a:solidFill>
                <a:srgbClr val="343441"/>
              </a:solidFill>
            </a:endParaRPr>
          </a:p>
          <a:p>
            <a:pPr lvl="1" algn="just" eaLnBrk="1" fontAlgn="base" hangingPunct="1">
              <a:spcBef>
                <a:spcPct val="0"/>
              </a:spcBef>
              <a:spcAft>
                <a:spcPct val="0"/>
              </a:spcAft>
            </a:pPr>
            <a:endParaRPr lang="fr-FR" altLang="fr-FR">
              <a:solidFill>
                <a:srgbClr val="343441"/>
              </a:solidFill>
              <a:latin typeface="Times New Roman" panose="02020603050405020304" pitchFamily="18" charset="0"/>
            </a:endParaRPr>
          </a:p>
        </p:txBody>
      </p:sp>
      <p:sp>
        <p:nvSpPr>
          <p:cNvPr id="2" name="Rectangle 1">
            <a:extLst>
              <a:ext uri="{FF2B5EF4-FFF2-40B4-BE49-F238E27FC236}">
                <a16:creationId xmlns:a16="http://schemas.microsoft.com/office/drawing/2014/main" xmlns="" id="{C297A50D-8A28-4BB3-8A23-0D770762B033}"/>
              </a:ext>
            </a:extLst>
          </p:cNvPr>
          <p:cNvSpPr/>
          <p:nvPr/>
        </p:nvSpPr>
        <p:spPr>
          <a:xfrm>
            <a:off x="301122" y="1574417"/>
            <a:ext cx="3654188" cy="646331"/>
          </a:xfrm>
          <a:prstGeom prst="rect">
            <a:avLst/>
          </a:prstGeom>
        </p:spPr>
        <p:txBody>
          <a:bodyPr wrap="square">
            <a:spAutoFit/>
          </a:bodyPr>
          <a:lstStyle/>
          <a:p>
            <a:pPr eaLnBrk="0" fontAlgn="base" hangingPunct="0">
              <a:spcBef>
                <a:spcPct val="0"/>
              </a:spcBef>
              <a:spcAft>
                <a:spcPct val="0"/>
              </a:spcAft>
              <a:defRPr/>
            </a:pPr>
            <a:r>
              <a:rPr lang="fr-FR" b="1" dirty="0">
                <a:solidFill>
                  <a:srgbClr val="0000FF"/>
                </a:solidFill>
                <a:latin typeface="Arial"/>
                <a:ea typeface="MS PGothic" panose="020B0600070205080204" pitchFamily="34" charset="-128"/>
                <a:cs typeface="Arial"/>
              </a:rPr>
              <a:t>2.4.1. Eaux de surface:</a:t>
            </a:r>
          </a:p>
          <a:p>
            <a:pPr eaLnBrk="0" fontAlgn="base" hangingPunct="0">
              <a:spcBef>
                <a:spcPct val="0"/>
              </a:spcBef>
              <a:spcAft>
                <a:spcPct val="0"/>
              </a:spcAft>
              <a:defRPr/>
            </a:pPr>
            <a:r>
              <a:rPr lang="fr-FR" b="1" dirty="0">
                <a:solidFill>
                  <a:srgbClr val="FF0000"/>
                </a:solidFill>
                <a:latin typeface="Arial"/>
                <a:ea typeface="MS PGothic" panose="020B0600070205080204" pitchFamily="34" charset="-128"/>
                <a:cs typeface="Arial"/>
              </a:rPr>
              <a:t>Potentialités mobilisables</a:t>
            </a:r>
          </a:p>
        </p:txBody>
      </p:sp>
      <p:graphicFrame>
        <p:nvGraphicFramePr>
          <p:cNvPr id="3" name="Tableau 2">
            <a:extLst>
              <a:ext uri="{FF2B5EF4-FFF2-40B4-BE49-F238E27FC236}">
                <a16:creationId xmlns:a16="http://schemas.microsoft.com/office/drawing/2014/main" xmlns="" id="{4A0DBF06-1984-4427-8E0F-9C11FDD8A0C1}"/>
              </a:ext>
            </a:extLst>
          </p:cNvPr>
          <p:cNvGraphicFramePr>
            <a:graphicFrameLocks noGrp="1"/>
          </p:cNvGraphicFramePr>
          <p:nvPr>
            <p:extLst>
              <p:ext uri="{D42A27DB-BD31-4B8C-83A1-F6EECF244321}">
                <p14:modId xmlns:p14="http://schemas.microsoft.com/office/powerpoint/2010/main" val="4071253968"/>
              </p:ext>
            </p:extLst>
          </p:nvPr>
        </p:nvGraphicFramePr>
        <p:xfrm>
          <a:off x="170123" y="2606280"/>
          <a:ext cx="3530008" cy="2122659"/>
        </p:xfrm>
        <a:graphic>
          <a:graphicData uri="http://schemas.openxmlformats.org/drawingml/2006/table">
            <a:tbl>
              <a:tblPr firstRow="1" firstCol="1" bandRow="1">
                <a:tableStyleId>{5C22544A-7EE6-4342-B048-85BDC9FD1C3A}</a:tableStyleId>
              </a:tblPr>
              <a:tblGrid>
                <a:gridCol w="2024791">
                  <a:extLst>
                    <a:ext uri="{9D8B030D-6E8A-4147-A177-3AD203B41FA5}">
                      <a16:colId xmlns:a16="http://schemas.microsoft.com/office/drawing/2014/main" xmlns="" val="143477102"/>
                    </a:ext>
                  </a:extLst>
                </a:gridCol>
                <a:gridCol w="1505217">
                  <a:extLst>
                    <a:ext uri="{9D8B030D-6E8A-4147-A177-3AD203B41FA5}">
                      <a16:colId xmlns:a16="http://schemas.microsoft.com/office/drawing/2014/main" xmlns="" val="527284676"/>
                    </a:ext>
                  </a:extLst>
                </a:gridCol>
              </a:tblGrid>
              <a:tr h="301153">
                <a:tc>
                  <a:txBody>
                    <a:bodyPr/>
                    <a:lstStyle/>
                    <a:p>
                      <a:pPr algn="just">
                        <a:spcAft>
                          <a:spcPts val="0"/>
                        </a:spcAft>
                      </a:pPr>
                      <a:r>
                        <a:rPr lang="fr-FR" sz="1600">
                          <a:effectLst/>
                        </a:rPr>
                        <a:t>Ressources en eau de surface</a:t>
                      </a:r>
                      <a:endParaRPr lang="fr-FR" sz="1600">
                        <a:effectLst/>
                        <a:latin typeface="Arial" panose="020B0604020202020204" pitchFamily="34" charset="0"/>
                        <a:ea typeface="Times New Roman" panose="02020603050405020304" pitchFamily="18" charset="0"/>
                      </a:endParaRPr>
                    </a:p>
                  </a:txBody>
                  <a:tcPr marL="68580" marR="68580" marT="0" marB="0"/>
                </a:tc>
                <a:tc>
                  <a:txBody>
                    <a:bodyPr/>
                    <a:lstStyle/>
                    <a:p>
                      <a:pPr algn="just">
                        <a:spcAft>
                          <a:spcPts val="0"/>
                        </a:spcAft>
                      </a:pPr>
                      <a:r>
                        <a:rPr lang="fr-FR" sz="1600">
                          <a:effectLst/>
                        </a:rPr>
                        <a:t>Potentiel Mobilisable en m3/j </a:t>
                      </a:r>
                      <a:endParaRPr lang="fr-FR" sz="160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3888827656"/>
                  </a:ext>
                </a:extLst>
              </a:tr>
              <a:tr h="301153">
                <a:tc>
                  <a:txBody>
                    <a:bodyPr/>
                    <a:lstStyle/>
                    <a:p>
                      <a:pPr algn="just">
                        <a:spcAft>
                          <a:spcPts val="0"/>
                        </a:spcAft>
                      </a:pPr>
                      <a:r>
                        <a:rPr lang="fr-FR" sz="1600">
                          <a:effectLst/>
                        </a:rPr>
                        <a:t>Fleuve Sénégal </a:t>
                      </a:r>
                      <a:endParaRPr lang="fr-FR" sz="1600">
                        <a:effectLst/>
                        <a:latin typeface="Arial" panose="020B0604020202020204" pitchFamily="34" charset="0"/>
                        <a:ea typeface="Times New Roman" panose="02020603050405020304" pitchFamily="18" charset="0"/>
                      </a:endParaRPr>
                    </a:p>
                  </a:txBody>
                  <a:tcPr marL="68580" marR="68580" marT="0" marB="0"/>
                </a:tc>
                <a:tc>
                  <a:txBody>
                    <a:bodyPr/>
                    <a:lstStyle/>
                    <a:p>
                      <a:pPr algn="just">
                        <a:spcAft>
                          <a:spcPts val="0"/>
                        </a:spcAft>
                      </a:pPr>
                      <a:r>
                        <a:rPr lang="fr-FR" sz="1600">
                          <a:effectLst/>
                        </a:rPr>
                        <a:t>38 350 000</a:t>
                      </a:r>
                      <a:endParaRPr lang="fr-FR" sz="160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2879722182"/>
                  </a:ext>
                </a:extLst>
              </a:tr>
              <a:tr h="301153">
                <a:tc>
                  <a:txBody>
                    <a:bodyPr/>
                    <a:lstStyle/>
                    <a:p>
                      <a:pPr algn="just">
                        <a:spcAft>
                          <a:spcPts val="0"/>
                        </a:spcAft>
                      </a:pPr>
                      <a:r>
                        <a:rPr lang="fr-FR" sz="1600" dirty="0">
                          <a:effectLst/>
                        </a:rPr>
                        <a:t>Fleuve Gambie </a:t>
                      </a:r>
                      <a:endParaRPr lang="fr-FR" sz="1600" dirty="0">
                        <a:effectLst/>
                        <a:latin typeface="Arial" panose="020B0604020202020204" pitchFamily="34" charset="0"/>
                        <a:ea typeface="Times New Roman" panose="02020603050405020304" pitchFamily="18" charset="0"/>
                      </a:endParaRPr>
                    </a:p>
                  </a:txBody>
                  <a:tcPr marL="68580" marR="68580" marT="0" marB="0"/>
                </a:tc>
                <a:tc>
                  <a:txBody>
                    <a:bodyPr/>
                    <a:lstStyle/>
                    <a:p>
                      <a:pPr algn="just">
                        <a:spcAft>
                          <a:spcPts val="0"/>
                        </a:spcAft>
                      </a:pPr>
                      <a:r>
                        <a:rPr lang="fr-FR" sz="1600">
                          <a:effectLst/>
                        </a:rPr>
                        <a:t>11 000 000</a:t>
                      </a:r>
                      <a:endParaRPr lang="fr-FR" sz="160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3260351184"/>
                  </a:ext>
                </a:extLst>
              </a:tr>
              <a:tr h="301153">
                <a:tc>
                  <a:txBody>
                    <a:bodyPr/>
                    <a:lstStyle/>
                    <a:p>
                      <a:pPr algn="just">
                        <a:spcAft>
                          <a:spcPts val="0"/>
                        </a:spcAft>
                      </a:pPr>
                      <a:r>
                        <a:rPr lang="fr-FR" sz="1600">
                          <a:effectLst/>
                        </a:rPr>
                        <a:t>Fleuve Casamance </a:t>
                      </a:r>
                      <a:endParaRPr lang="fr-FR" sz="1600">
                        <a:effectLst/>
                        <a:latin typeface="Arial" panose="020B0604020202020204" pitchFamily="34" charset="0"/>
                        <a:ea typeface="Times New Roman" panose="02020603050405020304" pitchFamily="18" charset="0"/>
                      </a:endParaRPr>
                    </a:p>
                  </a:txBody>
                  <a:tcPr marL="68580" marR="68580" marT="0" marB="0"/>
                </a:tc>
                <a:tc>
                  <a:txBody>
                    <a:bodyPr/>
                    <a:lstStyle/>
                    <a:p>
                      <a:pPr algn="just">
                        <a:spcAft>
                          <a:spcPts val="0"/>
                        </a:spcAft>
                      </a:pPr>
                      <a:r>
                        <a:rPr lang="fr-FR" sz="1600">
                          <a:effectLst/>
                        </a:rPr>
                        <a:t>355 000</a:t>
                      </a:r>
                      <a:endParaRPr lang="fr-FR" sz="160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3221631282"/>
                  </a:ext>
                </a:extLst>
              </a:tr>
              <a:tr h="301153">
                <a:tc>
                  <a:txBody>
                    <a:bodyPr/>
                    <a:lstStyle/>
                    <a:p>
                      <a:pPr algn="just">
                        <a:spcAft>
                          <a:spcPts val="0"/>
                        </a:spcAft>
                      </a:pPr>
                      <a:r>
                        <a:rPr lang="fr-FR" sz="1600">
                          <a:effectLst/>
                        </a:rPr>
                        <a:t>Fleuve Kayanga-Anambé </a:t>
                      </a:r>
                      <a:endParaRPr lang="fr-FR" sz="1600">
                        <a:effectLst/>
                        <a:latin typeface="Arial" panose="020B0604020202020204" pitchFamily="34" charset="0"/>
                        <a:ea typeface="Times New Roman" panose="02020603050405020304" pitchFamily="18" charset="0"/>
                      </a:endParaRPr>
                    </a:p>
                  </a:txBody>
                  <a:tcPr marL="68580" marR="68580" marT="0" marB="0"/>
                </a:tc>
                <a:tc>
                  <a:txBody>
                    <a:bodyPr/>
                    <a:lstStyle/>
                    <a:p>
                      <a:pPr algn="just">
                        <a:spcAft>
                          <a:spcPts val="0"/>
                        </a:spcAft>
                      </a:pPr>
                      <a:r>
                        <a:rPr lang="fr-FR" sz="1600" dirty="0">
                          <a:effectLst/>
                        </a:rPr>
                        <a:t>1370</a:t>
                      </a:r>
                      <a:endParaRPr lang="fr-FR" sz="1600" dirty="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xmlns="" val="649954999"/>
                  </a:ext>
                </a:extLst>
              </a:tr>
            </a:tbl>
          </a:graphicData>
        </a:graphic>
      </p:graphicFrame>
      <p:pic>
        <p:nvPicPr>
          <p:cNvPr id="1025" name="Image 15" descr="prelevements (1)">
            <a:extLst>
              <a:ext uri="{FF2B5EF4-FFF2-40B4-BE49-F238E27FC236}">
                <a16:creationId xmlns:a16="http://schemas.microsoft.com/office/drawing/2014/main" xmlns="" id="{0AA5D059-90EA-4BCE-BC19-EF14A8FCE0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8600" y="1209882"/>
            <a:ext cx="8158846" cy="565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6063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96">
            <a:extLst>
              <a:ext uri="{FF2B5EF4-FFF2-40B4-BE49-F238E27FC236}">
                <a16:creationId xmlns:a16="http://schemas.microsoft.com/office/drawing/2014/main" xmlns="" id="{6F3D9A82-703C-4CDB-B6F1-D0CF746E813B}"/>
              </a:ext>
            </a:extLst>
          </p:cNvPr>
          <p:cNvSpPr>
            <a:spLocks noChangeArrowheads="1"/>
          </p:cNvSpPr>
          <p:nvPr/>
        </p:nvSpPr>
        <p:spPr bwMode="gray">
          <a:xfrm>
            <a:off x="481263" y="184215"/>
            <a:ext cx="11454062" cy="440583"/>
          </a:xfrm>
          <a:prstGeom prst="roundRect">
            <a:avLst>
              <a:gd name="adj" fmla="val 50000"/>
            </a:avLst>
          </a:prstGeom>
          <a:solidFill>
            <a:srgbClr val="CCFFFF"/>
          </a:solidFill>
          <a:ln w="28575">
            <a:solidFill>
              <a:schemeClr val="accent1"/>
            </a:solidFill>
            <a:round/>
            <a:headEnd/>
            <a:tailEnd/>
          </a:ln>
        </p:spPr>
        <p:txBody>
          <a:bodyPr wrap="none" anchor="ctr"/>
          <a:lstStyle>
            <a:lvl1pPr marL="514350" indent="-51435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indent="0">
              <a:buNone/>
              <a:defRPr/>
            </a:pPr>
            <a:r>
              <a:rPr lang="fr-FR" sz="2800" b="1" dirty="0">
                <a:solidFill>
                  <a:srgbClr val="0070C0"/>
                </a:solidFill>
              </a:rPr>
              <a:t>2. ANALYSE DE LA MISE EN ŒUVRE DE LA GIRE</a:t>
            </a:r>
          </a:p>
        </p:txBody>
      </p:sp>
      <p:sp>
        <p:nvSpPr>
          <p:cNvPr id="8" name="Rectangle à coins arrondis 24">
            <a:extLst>
              <a:ext uri="{FF2B5EF4-FFF2-40B4-BE49-F238E27FC236}">
                <a16:creationId xmlns:a16="http://schemas.microsoft.com/office/drawing/2014/main" xmlns="" id="{4DCD63B7-275F-494A-BC67-06B63AB5349B}"/>
              </a:ext>
            </a:extLst>
          </p:cNvPr>
          <p:cNvSpPr/>
          <p:nvPr/>
        </p:nvSpPr>
        <p:spPr bwMode="gray">
          <a:xfrm>
            <a:off x="1684997" y="702365"/>
            <a:ext cx="8819970" cy="440583"/>
          </a:xfrm>
          <a:prstGeom prst="roundRect">
            <a:avLst/>
          </a:prstGeom>
          <a:solidFill>
            <a:schemeClr val="accent4">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r>
              <a:rPr lang="fr-FR" sz="2400" b="1" dirty="0">
                <a:solidFill>
                  <a:srgbClr val="0070C0"/>
                </a:solidFill>
                <a:latin typeface="Arial" panose="020B0604020202020204" pitchFamily="34" charset="0"/>
                <a:cs typeface="Arial" panose="020B0604020202020204" pitchFamily="34" charset="0"/>
              </a:rPr>
              <a:t>2.4. Etat des Ressources en eau et usage et les contraintes </a:t>
            </a:r>
          </a:p>
        </p:txBody>
      </p:sp>
      <p:sp>
        <p:nvSpPr>
          <p:cNvPr id="5" name="AutoShape 106">
            <a:extLst>
              <a:ext uri="{FF2B5EF4-FFF2-40B4-BE49-F238E27FC236}">
                <a16:creationId xmlns:a16="http://schemas.microsoft.com/office/drawing/2014/main" xmlns="" id="{74C493FE-77D4-413D-B5A9-10FB45E6D616}"/>
              </a:ext>
            </a:extLst>
          </p:cNvPr>
          <p:cNvSpPr>
            <a:spLocks noChangeArrowheads="1"/>
          </p:cNvSpPr>
          <p:nvPr/>
        </p:nvSpPr>
        <p:spPr bwMode="auto">
          <a:xfrm>
            <a:off x="138222" y="1201680"/>
            <a:ext cx="11908465" cy="5528729"/>
          </a:xfrm>
          <a:prstGeom prst="roundRect">
            <a:avLst>
              <a:gd name="adj" fmla="val 9106"/>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just" eaLnBrk="1" fontAlgn="base" hangingPunct="1">
              <a:spcBef>
                <a:spcPct val="0"/>
              </a:spcBef>
              <a:spcAft>
                <a:spcPct val="0"/>
              </a:spcAft>
            </a:pPr>
            <a:endParaRPr lang="fr-FR" altLang="fr-FR">
              <a:solidFill>
                <a:srgbClr val="343441"/>
              </a:solidFill>
            </a:endParaRPr>
          </a:p>
          <a:p>
            <a:pPr lvl="1" algn="just" eaLnBrk="1" fontAlgn="base" hangingPunct="1">
              <a:spcBef>
                <a:spcPct val="0"/>
              </a:spcBef>
              <a:spcAft>
                <a:spcPct val="0"/>
              </a:spcAft>
            </a:pPr>
            <a:endParaRPr lang="fr-FR" altLang="fr-FR">
              <a:solidFill>
                <a:srgbClr val="343441"/>
              </a:solidFill>
            </a:endParaRPr>
          </a:p>
          <a:p>
            <a:pPr lvl="1" algn="just" eaLnBrk="1" fontAlgn="base" hangingPunct="1">
              <a:spcBef>
                <a:spcPct val="0"/>
              </a:spcBef>
              <a:spcAft>
                <a:spcPct val="0"/>
              </a:spcAft>
            </a:pPr>
            <a:endParaRPr lang="fr-FR" altLang="fr-FR">
              <a:solidFill>
                <a:srgbClr val="343441"/>
              </a:solidFill>
            </a:endParaRPr>
          </a:p>
          <a:p>
            <a:pPr lvl="1" algn="just" eaLnBrk="1" fontAlgn="base" hangingPunct="1">
              <a:spcBef>
                <a:spcPct val="0"/>
              </a:spcBef>
              <a:spcAft>
                <a:spcPct val="0"/>
              </a:spcAft>
            </a:pPr>
            <a:endParaRPr lang="fr-FR" altLang="fr-FR">
              <a:solidFill>
                <a:srgbClr val="343441"/>
              </a:solidFill>
            </a:endParaRPr>
          </a:p>
          <a:p>
            <a:pPr lvl="1" algn="just" eaLnBrk="1" fontAlgn="base" hangingPunct="1">
              <a:spcBef>
                <a:spcPct val="0"/>
              </a:spcBef>
              <a:spcAft>
                <a:spcPct val="0"/>
              </a:spcAft>
            </a:pPr>
            <a:endParaRPr lang="fr-FR" altLang="fr-FR">
              <a:solidFill>
                <a:srgbClr val="343441"/>
              </a:solidFill>
            </a:endParaRPr>
          </a:p>
          <a:p>
            <a:pPr lvl="1" algn="just" eaLnBrk="1" fontAlgn="base" hangingPunct="1">
              <a:spcBef>
                <a:spcPct val="0"/>
              </a:spcBef>
              <a:spcAft>
                <a:spcPct val="0"/>
              </a:spcAft>
            </a:pPr>
            <a:endParaRPr lang="fr-FR" altLang="fr-FR">
              <a:solidFill>
                <a:srgbClr val="343441"/>
              </a:solidFill>
            </a:endParaRPr>
          </a:p>
          <a:p>
            <a:pPr lvl="1" algn="just" eaLnBrk="1" fontAlgn="base" hangingPunct="1">
              <a:spcBef>
                <a:spcPct val="0"/>
              </a:spcBef>
              <a:spcAft>
                <a:spcPct val="0"/>
              </a:spcAft>
            </a:pPr>
            <a:endParaRPr lang="fr-FR" altLang="fr-FR">
              <a:solidFill>
                <a:srgbClr val="343441"/>
              </a:solidFill>
            </a:endParaRPr>
          </a:p>
          <a:p>
            <a:pPr lvl="1" algn="just" eaLnBrk="1" fontAlgn="base" hangingPunct="1">
              <a:spcBef>
                <a:spcPct val="0"/>
              </a:spcBef>
              <a:spcAft>
                <a:spcPct val="0"/>
              </a:spcAft>
            </a:pPr>
            <a:endParaRPr lang="fr-FR" altLang="fr-FR">
              <a:solidFill>
                <a:srgbClr val="343441"/>
              </a:solidFill>
              <a:latin typeface="Times New Roman" panose="02020603050405020304" pitchFamily="18" charset="0"/>
            </a:endParaRPr>
          </a:p>
        </p:txBody>
      </p:sp>
      <p:sp>
        <p:nvSpPr>
          <p:cNvPr id="2" name="Rectangle 1">
            <a:extLst>
              <a:ext uri="{FF2B5EF4-FFF2-40B4-BE49-F238E27FC236}">
                <a16:creationId xmlns:a16="http://schemas.microsoft.com/office/drawing/2014/main" xmlns="" id="{C297A50D-8A28-4BB3-8A23-0D770762B033}"/>
              </a:ext>
            </a:extLst>
          </p:cNvPr>
          <p:cNvSpPr/>
          <p:nvPr/>
        </p:nvSpPr>
        <p:spPr>
          <a:xfrm>
            <a:off x="301122" y="1574417"/>
            <a:ext cx="3654188" cy="646331"/>
          </a:xfrm>
          <a:prstGeom prst="rect">
            <a:avLst/>
          </a:prstGeom>
        </p:spPr>
        <p:txBody>
          <a:bodyPr wrap="square">
            <a:spAutoFit/>
          </a:bodyPr>
          <a:lstStyle/>
          <a:p>
            <a:pPr eaLnBrk="0" fontAlgn="base" hangingPunct="0">
              <a:spcBef>
                <a:spcPct val="0"/>
              </a:spcBef>
              <a:spcAft>
                <a:spcPct val="0"/>
              </a:spcAft>
              <a:defRPr/>
            </a:pPr>
            <a:r>
              <a:rPr lang="fr-FR" b="1" dirty="0">
                <a:solidFill>
                  <a:srgbClr val="0000FF"/>
                </a:solidFill>
                <a:latin typeface="Arial"/>
                <a:ea typeface="MS PGothic" panose="020B0600070205080204" pitchFamily="34" charset="-128"/>
                <a:cs typeface="Arial"/>
              </a:rPr>
              <a:t>2.4.1. Eaux de surface:</a:t>
            </a:r>
          </a:p>
          <a:p>
            <a:pPr eaLnBrk="0" fontAlgn="base" hangingPunct="0">
              <a:spcBef>
                <a:spcPct val="0"/>
              </a:spcBef>
              <a:spcAft>
                <a:spcPct val="0"/>
              </a:spcAft>
              <a:defRPr/>
            </a:pPr>
            <a:r>
              <a:rPr lang="fr-FR" b="1" dirty="0">
                <a:solidFill>
                  <a:srgbClr val="FF0000"/>
                </a:solidFill>
                <a:latin typeface="Arial"/>
                <a:ea typeface="MS PGothic" panose="020B0600070205080204" pitchFamily="34" charset="-128"/>
                <a:cs typeface="Arial"/>
              </a:rPr>
              <a:t>Contraintes </a:t>
            </a:r>
          </a:p>
        </p:txBody>
      </p:sp>
      <p:sp>
        <p:nvSpPr>
          <p:cNvPr id="4" name="Rectangle 3">
            <a:extLst>
              <a:ext uri="{FF2B5EF4-FFF2-40B4-BE49-F238E27FC236}">
                <a16:creationId xmlns:a16="http://schemas.microsoft.com/office/drawing/2014/main" xmlns="" id="{B1FBBD75-304A-4D6C-A75E-E8AC760E755D}"/>
              </a:ext>
            </a:extLst>
          </p:cNvPr>
          <p:cNvSpPr/>
          <p:nvPr/>
        </p:nvSpPr>
        <p:spPr>
          <a:xfrm>
            <a:off x="373270" y="2255498"/>
            <a:ext cx="4980851" cy="369332"/>
          </a:xfrm>
          <a:prstGeom prst="rect">
            <a:avLst/>
          </a:prstGeom>
        </p:spPr>
        <p:txBody>
          <a:bodyPr wrap="none">
            <a:spAutoFit/>
          </a:bodyPr>
          <a:lstStyle/>
          <a:p>
            <a:pPr marL="342900" lvl="0" indent="-342900" algn="just">
              <a:spcAft>
                <a:spcPts val="0"/>
              </a:spcAft>
              <a:buFont typeface="Wingdings" panose="05000000000000000000" pitchFamily="2" charset="2"/>
              <a:buChar char=""/>
            </a:pPr>
            <a:r>
              <a:rPr lang="fr-FR" b="1" i="1" dirty="0">
                <a:latin typeface="Arial" panose="020B0604020202020204" pitchFamily="34" charset="0"/>
                <a:ea typeface="MS Gothic" panose="020B0609070205080204" pitchFamily="49" charset="-128"/>
                <a:cs typeface="Arial" panose="020B0604020202020204" pitchFamily="34" charset="0"/>
              </a:rPr>
              <a:t>Prolifération des espèces envahissantes</a:t>
            </a:r>
            <a:endParaRPr lang="fr-FR" sz="16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4098" name="Image 3" descr="8108F22">
            <a:extLst>
              <a:ext uri="{FF2B5EF4-FFF2-40B4-BE49-F238E27FC236}">
                <a16:creationId xmlns:a16="http://schemas.microsoft.com/office/drawing/2014/main" xmlns="" id="{992837D4-88A5-491C-8A22-D6616E464A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983" t="17708" r="6268" b="11111"/>
          <a:stretch>
            <a:fillRect/>
          </a:stretch>
        </p:blipFill>
        <p:spPr bwMode="auto">
          <a:xfrm>
            <a:off x="474922" y="2683562"/>
            <a:ext cx="5219682" cy="3650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xmlns="" id="{470CB867-21E4-4B17-A1E9-66A30F8106C0}"/>
              </a:ext>
            </a:extLst>
          </p:cNvPr>
          <p:cNvSpPr/>
          <p:nvPr/>
        </p:nvSpPr>
        <p:spPr>
          <a:xfrm>
            <a:off x="5703452" y="2244865"/>
            <a:ext cx="5879943" cy="369332"/>
          </a:xfrm>
          <a:prstGeom prst="rect">
            <a:avLst/>
          </a:prstGeom>
        </p:spPr>
        <p:txBody>
          <a:bodyPr wrap="none">
            <a:spAutoFit/>
          </a:bodyPr>
          <a:lstStyle/>
          <a:p>
            <a:pPr marL="342900" indent="-342900" algn="just">
              <a:buFont typeface="Wingdings" panose="05000000000000000000" pitchFamily="2" charset="2"/>
              <a:buChar char=""/>
            </a:pPr>
            <a:r>
              <a:rPr lang="fr-FR" b="1" i="1" dirty="0"/>
              <a:t>Dégradation des berges et ensablement des plans d’eau</a:t>
            </a:r>
            <a:endParaRPr lang="fr-FR" dirty="0"/>
          </a:p>
        </p:txBody>
      </p:sp>
      <p:pic>
        <p:nvPicPr>
          <p:cNvPr id="11" name="Image 10" descr="RÃ©sultat de recherche d'images pour &quot;photos ensemblement des plans d'eau du fleuve sÃ©nÃ©gal&quot;">
            <a:extLst>
              <a:ext uri="{FF2B5EF4-FFF2-40B4-BE49-F238E27FC236}">
                <a16:creationId xmlns:a16="http://schemas.microsoft.com/office/drawing/2014/main" xmlns="" id="{A123ABDB-BB3F-415D-B943-DBA121E87CA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387379" y="2672929"/>
            <a:ext cx="5329700" cy="3661397"/>
          </a:xfrm>
          <a:prstGeom prst="rect">
            <a:avLst/>
          </a:prstGeom>
          <a:noFill/>
          <a:ln>
            <a:noFill/>
          </a:ln>
        </p:spPr>
      </p:pic>
    </p:spTree>
    <p:extLst>
      <p:ext uri="{BB962C8B-B14F-4D97-AF65-F5344CB8AC3E}">
        <p14:creationId xmlns:p14="http://schemas.microsoft.com/office/powerpoint/2010/main" val="2898649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96">
            <a:extLst>
              <a:ext uri="{FF2B5EF4-FFF2-40B4-BE49-F238E27FC236}">
                <a16:creationId xmlns:a16="http://schemas.microsoft.com/office/drawing/2014/main" xmlns="" id="{6F3D9A82-703C-4CDB-B6F1-D0CF746E813B}"/>
              </a:ext>
            </a:extLst>
          </p:cNvPr>
          <p:cNvSpPr>
            <a:spLocks noChangeArrowheads="1"/>
          </p:cNvSpPr>
          <p:nvPr/>
        </p:nvSpPr>
        <p:spPr bwMode="gray">
          <a:xfrm>
            <a:off x="481263" y="184215"/>
            <a:ext cx="11454062" cy="440583"/>
          </a:xfrm>
          <a:prstGeom prst="roundRect">
            <a:avLst>
              <a:gd name="adj" fmla="val 50000"/>
            </a:avLst>
          </a:prstGeom>
          <a:solidFill>
            <a:srgbClr val="CCFFFF"/>
          </a:solidFill>
          <a:ln w="28575">
            <a:solidFill>
              <a:schemeClr val="accent1"/>
            </a:solidFill>
            <a:round/>
            <a:headEnd/>
            <a:tailEnd/>
          </a:ln>
        </p:spPr>
        <p:txBody>
          <a:bodyPr wrap="none" anchor="ctr"/>
          <a:lstStyle>
            <a:lvl1pPr marL="514350" indent="-51435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indent="0">
              <a:buNone/>
              <a:defRPr/>
            </a:pPr>
            <a:r>
              <a:rPr lang="fr-FR" sz="2800" b="1" dirty="0">
                <a:solidFill>
                  <a:srgbClr val="0070C0"/>
                </a:solidFill>
              </a:rPr>
              <a:t>2. ANALYSE DE LA MISE EN ŒUVRE DE LA GIRE</a:t>
            </a:r>
          </a:p>
        </p:txBody>
      </p:sp>
      <p:sp>
        <p:nvSpPr>
          <p:cNvPr id="8" name="Rectangle à coins arrondis 24">
            <a:extLst>
              <a:ext uri="{FF2B5EF4-FFF2-40B4-BE49-F238E27FC236}">
                <a16:creationId xmlns:a16="http://schemas.microsoft.com/office/drawing/2014/main" xmlns="" id="{4DCD63B7-275F-494A-BC67-06B63AB5349B}"/>
              </a:ext>
            </a:extLst>
          </p:cNvPr>
          <p:cNvSpPr/>
          <p:nvPr/>
        </p:nvSpPr>
        <p:spPr bwMode="gray">
          <a:xfrm>
            <a:off x="1684997" y="702365"/>
            <a:ext cx="8819970" cy="440583"/>
          </a:xfrm>
          <a:prstGeom prst="roundRect">
            <a:avLst/>
          </a:prstGeom>
          <a:solidFill>
            <a:schemeClr val="accent4">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r>
              <a:rPr lang="fr-FR" sz="2400" b="1" dirty="0">
                <a:solidFill>
                  <a:srgbClr val="0070C0"/>
                </a:solidFill>
                <a:latin typeface="Arial" panose="020B0604020202020204" pitchFamily="34" charset="0"/>
                <a:cs typeface="Arial" panose="020B0604020202020204" pitchFamily="34" charset="0"/>
              </a:rPr>
              <a:t>2.4. Etat des Ressources en eau et usage et les contraintes </a:t>
            </a:r>
          </a:p>
        </p:txBody>
      </p:sp>
      <p:sp>
        <p:nvSpPr>
          <p:cNvPr id="5" name="AutoShape 106">
            <a:extLst>
              <a:ext uri="{FF2B5EF4-FFF2-40B4-BE49-F238E27FC236}">
                <a16:creationId xmlns:a16="http://schemas.microsoft.com/office/drawing/2014/main" xmlns="" id="{74C493FE-77D4-413D-B5A9-10FB45E6D616}"/>
              </a:ext>
            </a:extLst>
          </p:cNvPr>
          <p:cNvSpPr>
            <a:spLocks noChangeArrowheads="1"/>
          </p:cNvSpPr>
          <p:nvPr/>
        </p:nvSpPr>
        <p:spPr bwMode="auto">
          <a:xfrm>
            <a:off x="138222" y="1201680"/>
            <a:ext cx="11908465" cy="5528729"/>
          </a:xfrm>
          <a:prstGeom prst="roundRect">
            <a:avLst>
              <a:gd name="adj" fmla="val 9106"/>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just" eaLnBrk="1" fontAlgn="base" hangingPunct="1">
              <a:spcBef>
                <a:spcPct val="0"/>
              </a:spcBef>
              <a:spcAft>
                <a:spcPct val="0"/>
              </a:spcAft>
            </a:pPr>
            <a:endParaRPr lang="fr-FR" altLang="fr-FR">
              <a:solidFill>
                <a:srgbClr val="343441"/>
              </a:solidFill>
            </a:endParaRPr>
          </a:p>
          <a:p>
            <a:pPr lvl="1" algn="just" eaLnBrk="1" fontAlgn="base" hangingPunct="1">
              <a:spcBef>
                <a:spcPct val="0"/>
              </a:spcBef>
              <a:spcAft>
                <a:spcPct val="0"/>
              </a:spcAft>
            </a:pPr>
            <a:endParaRPr lang="fr-FR" altLang="fr-FR">
              <a:solidFill>
                <a:srgbClr val="343441"/>
              </a:solidFill>
            </a:endParaRPr>
          </a:p>
          <a:p>
            <a:pPr lvl="1" algn="just" eaLnBrk="1" fontAlgn="base" hangingPunct="1">
              <a:spcBef>
                <a:spcPct val="0"/>
              </a:spcBef>
              <a:spcAft>
                <a:spcPct val="0"/>
              </a:spcAft>
            </a:pPr>
            <a:endParaRPr lang="fr-FR" altLang="fr-FR">
              <a:solidFill>
                <a:srgbClr val="343441"/>
              </a:solidFill>
            </a:endParaRPr>
          </a:p>
          <a:p>
            <a:pPr lvl="1" algn="just" eaLnBrk="1" fontAlgn="base" hangingPunct="1">
              <a:spcBef>
                <a:spcPct val="0"/>
              </a:spcBef>
              <a:spcAft>
                <a:spcPct val="0"/>
              </a:spcAft>
            </a:pPr>
            <a:endParaRPr lang="fr-FR" altLang="fr-FR">
              <a:solidFill>
                <a:srgbClr val="343441"/>
              </a:solidFill>
            </a:endParaRPr>
          </a:p>
          <a:p>
            <a:pPr lvl="1" algn="just" eaLnBrk="1" fontAlgn="base" hangingPunct="1">
              <a:spcBef>
                <a:spcPct val="0"/>
              </a:spcBef>
              <a:spcAft>
                <a:spcPct val="0"/>
              </a:spcAft>
            </a:pPr>
            <a:endParaRPr lang="fr-FR" altLang="fr-FR">
              <a:solidFill>
                <a:srgbClr val="343441"/>
              </a:solidFill>
            </a:endParaRPr>
          </a:p>
          <a:p>
            <a:pPr lvl="1" algn="just" eaLnBrk="1" fontAlgn="base" hangingPunct="1">
              <a:spcBef>
                <a:spcPct val="0"/>
              </a:spcBef>
              <a:spcAft>
                <a:spcPct val="0"/>
              </a:spcAft>
            </a:pPr>
            <a:endParaRPr lang="fr-FR" altLang="fr-FR">
              <a:solidFill>
                <a:srgbClr val="343441"/>
              </a:solidFill>
            </a:endParaRPr>
          </a:p>
          <a:p>
            <a:pPr lvl="1" algn="just" eaLnBrk="1" fontAlgn="base" hangingPunct="1">
              <a:spcBef>
                <a:spcPct val="0"/>
              </a:spcBef>
              <a:spcAft>
                <a:spcPct val="0"/>
              </a:spcAft>
            </a:pPr>
            <a:endParaRPr lang="fr-FR" altLang="fr-FR">
              <a:solidFill>
                <a:srgbClr val="343441"/>
              </a:solidFill>
            </a:endParaRPr>
          </a:p>
          <a:p>
            <a:pPr lvl="1" algn="just" eaLnBrk="1" fontAlgn="base" hangingPunct="1">
              <a:spcBef>
                <a:spcPct val="0"/>
              </a:spcBef>
              <a:spcAft>
                <a:spcPct val="0"/>
              </a:spcAft>
            </a:pPr>
            <a:endParaRPr lang="fr-FR" altLang="fr-FR">
              <a:solidFill>
                <a:srgbClr val="343441"/>
              </a:solidFill>
              <a:latin typeface="Times New Roman" panose="02020603050405020304" pitchFamily="18" charset="0"/>
            </a:endParaRPr>
          </a:p>
        </p:txBody>
      </p:sp>
      <p:sp>
        <p:nvSpPr>
          <p:cNvPr id="2" name="Rectangle 1">
            <a:extLst>
              <a:ext uri="{FF2B5EF4-FFF2-40B4-BE49-F238E27FC236}">
                <a16:creationId xmlns:a16="http://schemas.microsoft.com/office/drawing/2014/main" xmlns="" id="{C297A50D-8A28-4BB3-8A23-0D770762B033}"/>
              </a:ext>
            </a:extLst>
          </p:cNvPr>
          <p:cNvSpPr/>
          <p:nvPr/>
        </p:nvSpPr>
        <p:spPr>
          <a:xfrm>
            <a:off x="301122" y="1297966"/>
            <a:ext cx="3654188" cy="646331"/>
          </a:xfrm>
          <a:prstGeom prst="rect">
            <a:avLst/>
          </a:prstGeom>
        </p:spPr>
        <p:txBody>
          <a:bodyPr wrap="square">
            <a:spAutoFit/>
          </a:bodyPr>
          <a:lstStyle/>
          <a:p>
            <a:pPr eaLnBrk="0" fontAlgn="base" hangingPunct="0">
              <a:spcBef>
                <a:spcPct val="0"/>
              </a:spcBef>
              <a:spcAft>
                <a:spcPct val="0"/>
              </a:spcAft>
              <a:defRPr/>
            </a:pPr>
            <a:r>
              <a:rPr lang="fr-FR" b="1" dirty="0">
                <a:solidFill>
                  <a:srgbClr val="0000FF"/>
                </a:solidFill>
                <a:latin typeface="Arial"/>
                <a:ea typeface="MS PGothic" panose="020B0600070205080204" pitchFamily="34" charset="-128"/>
                <a:cs typeface="Arial"/>
              </a:rPr>
              <a:t>2.4.1. Eaux de surface:</a:t>
            </a:r>
          </a:p>
          <a:p>
            <a:pPr eaLnBrk="0" fontAlgn="base" hangingPunct="0">
              <a:spcBef>
                <a:spcPct val="0"/>
              </a:spcBef>
              <a:spcAft>
                <a:spcPct val="0"/>
              </a:spcAft>
              <a:defRPr/>
            </a:pPr>
            <a:r>
              <a:rPr lang="fr-FR" b="1" dirty="0">
                <a:solidFill>
                  <a:srgbClr val="FF0000"/>
                </a:solidFill>
                <a:latin typeface="Arial"/>
                <a:ea typeface="MS PGothic" panose="020B0600070205080204" pitchFamily="34" charset="-128"/>
                <a:cs typeface="Arial"/>
              </a:rPr>
              <a:t>Contraintes </a:t>
            </a:r>
          </a:p>
        </p:txBody>
      </p:sp>
      <p:sp>
        <p:nvSpPr>
          <p:cNvPr id="4" name="Rectangle 3">
            <a:extLst>
              <a:ext uri="{FF2B5EF4-FFF2-40B4-BE49-F238E27FC236}">
                <a16:creationId xmlns:a16="http://schemas.microsoft.com/office/drawing/2014/main" xmlns="" id="{B1FBBD75-304A-4D6C-A75E-E8AC760E755D}"/>
              </a:ext>
            </a:extLst>
          </p:cNvPr>
          <p:cNvSpPr/>
          <p:nvPr/>
        </p:nvSpPr>
        <p:spPr>
          <a:xfrm>
            <a:off x="369715" y="1840827"/>
            <a:ext cx="7567136" cy="615553"/>
          </a:xfrm>
          <a:prstGeom prst="rect">
            <a:avLst/>
          </a:prstGeom>
        </p:spPr>
        <p:txBody>
          <a:bodyPr wrap="none">
            <a:spAutoFit/>
          </a:bodyPr>
          <a:lstStyle/>
          <a:p>
            <a:pPr marL="342900" indent="-342900" algn="just">
              <a:buFont typeface="Wingdings" panose="05000000000000000000" pitchFamily="2" charset="2"/>
              <a:buChar char=""/>
            </a:pPr>
            <a:r>
              <a:rPr lang="fr-FR" b="1" i="1" dirty="0">
                <a:latin typeface="Arial" panose="020B0604020202020204" pitchFamily="34" charset="0"/>
                <a:cs typeface="Arial" panose="020B0604020202020204" pitchFamily="34" charset="0"/>
              </a:rPr>
              <a:t>Une prévention contre la pollution des eaux encore insuffisante </a:t>
            </a:r>
            <a:endParaRPr lang="fr-FR" dirty="0">
              <a:latin typeface="Arial" panose="020B0604020202020204" pitchFamily="34" charset="0"/>
              <a:cs typeface="Arial" panose="020B0604020202020204" pitchFamily="34" charset="0"/>
            </a:endParaRPr>
          </a:p>
          <a:p>
            <a:pPr marL="342900" lvl="0" indent="-342900" algn="just">
              <a:spcAft>
                <a:spcPts val="0"/>
              </a:spcAft>
              <a:buFont typeface="Wingdings" panose="05000000000000000000" pitchFamily="2" charset="2"/>
              <a:buChar char=""/>
            </a:pPr>
            <a:endParaRPr lang="fr-FR" sz="16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xmlns="" id="{F48BE0AD-A156-410A-AECA-673394B5668C}"/>
              </a:ext>
            </a:extLst>
          </p:cNvPr>
          <p:cNvSpPr/>
          <p:nvPr/>
        </p:nvSpPr>
        <p:spPr>
          <a:xfrm>
            <a:off x="324696" y="2258206"/>
            <a:ext cx="3531736" cy="615553"/>
          </a:xfrm>
          <a:prstGeom prst="rect">
            <a:avLst/>
          </a:prstGeom>
        </p:spPr>
        <p:txBody>
          <a:bodyPr wrap="none">
            <a:spAutoFit/>
          </a:bodyPr>
          <a:lstStyle/>
          <a:p>
            <a:pPr marL="342900" indent="-342900" algn="just">
              <a:buFont typeface="Wingdings" panose="05000000000000000000" pitchFamily="2" charset="2"/>
              <a:buChar char=""/>
            </a:pPr>
            <a:r>
              <a:rPr lang="fr-FR" b="1" i="1" dirty="0">
                <a:latin typeface="Arial" panose="020B0604020202020204" pitchFamily="34" charset="0"/>
                <a:cs typeface="Arial" panose="020B0604020202020204" pitchFamily="34" charset="0"/>
              </a:rPr>
              <a:t>Une salinisation des terres </a:t>
            </a:r>
            <a:endParaRPr lang="fr-FR" dirty="0">
              <a:latin typeface="Arial" panose="020B0604020202020204" pitchFamily="34" charset="0"/>
              <a:cs typeface="Arial" panose="020B0604020202020204" pitchFamily="34" charset="0"/>
            </a:endParaRPr>
          </a:p>
          <a:p>
            <a:pPr marL="342900" lvl="0" indent="-342900" algn="just">
              <a:spcAft>
                <a:spcPts val="0"/>
              </a:spcAft>
              <a:buFont typeface="Wingdings" panose="05000000000000000000" pitchFamily="2" charset="2"/>
              <a:buChar char=""/>
            </a:pPr>
            <a:endParaRPr lang="fr-FR" sz="16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3" name="Image 12" descr="RÃ©sultat de recherche d'images pour &quot;photos des terres salÃ©es au niveau du fleuve casamance&quot;">
            <a:extLst>
              <a:ext uri="{FF2B5EF4-FFF2-40B4-BE49-F238E27FC236}">
                <a16:creationId xmlns:a16="http://schemas.microsoft.com/office/drawing/2014/main" xmlns="" id="{FF08F263-7D69-4250-9A15-3C05FF30B88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696" y="2583444"/>
            <a:ext cx="4686160" cy="3680530"/>
          </a:xfrm>
          <a:prstGeom prst="rect">
            <a:avLst/>
          </a:prstGeom>
          <a:noFill/>
          <a:ln>
            <a:noFill/>
          </a:ln>
        </p:spPr>
      </p:pic>
      <p:sp>
        <p:nvSpPr>
          <p:cNvPr id="14" name="Rectangle 13">
            <a:extLst>
              <a:ext uri="{FF2B5EF4-FFF2-40B4-BE49-F238E27FC236}">
                <a16:creationId xmlns:a16="http://schemas.microsoft.com/office/drawing/2014/main" xmlns="" id="{D368F85E-7F45-43E4-9EDB-3B69D3306D1C}"/>
              </a:ext>
            </a:extLst>
          </p:cNvPr>
          <p:cNvSpPr/>
          <p:nvPr/>
        </p:nvSpPr>
        <p:spPr>
          <a:xfrm>
            <a:off x="6139668" y="2140986"/>
            <a:ext cx="5198859" cy="1169551"/>
          </a:xfrm>
          <a:prstGeom prst="rect">
            <a:avLst/>
          </a:prstGeom>
        </p:spPr>
        <p:txBody>
          <a:bodyPr wrap="none">
            <a:spAutoFit/>
          </a:bodyPr>
          <a:lstStyle/>
          <a:p>
            <a:pPr marL="342900" lvl="0" indent="-342900" algn="just">
              <a:spcAft>
                <a:spcPts val="0"/>
              </a:spcAft>
              <a:buFont typeface="Wingdings" panose="05000000000000000000" pitchFamily="2" charset="2"/>
              <a:buChar char=""/>
            </a:pPr>
            <a:r>
              <a:rPr lang="fr-FR" b="1" i="1" dirty="0">
                <a:latin typeface="Arial" panose="020B0604020202020204" pitchFamily="34" charset="0"/>
                <a:ea typeface="MS Gothic" panose="020B0609070205080204" pitchFamily="49" charset="-128"/>
                <a:cs typeface="Arial" panose="020B0604020202020204" pitchFamily="34" charset="0"/>
              </a:rPr>
              <a:t>Un potentiel de ressources en eaux usées </a:t>
            </a:r>
          </a:p>
          <a:p>
            <a:pPr lvl="0" algn="just">
              <a:spcAft>
                <a:spcPts val="0"/>
              </a:spcAft>
            </a:pPr>
            <a:r>
              <a:rPr lang="fr-FR" b="1" i="1" dirty="0">
                <a:latin typeface="Arial" panose="020B0604020202020204" pitchFamily="34" charset="0"/>
                <a:ea typeface="MS Gothic" panose="020B0609070205080204" pitchFamily="49" charset="-128"/>
                <a:cs typeface="Arial" panose="020B0604020202020204" pitchFamily="34" charset="0"/>
              </a:rPr>
              <a:t>et d’eaux pluviales non valorisé </a:t>
            </a:r>
            <a:endParaRPr lang="fr-FR" sz="1600" dirty="0">
              <a:latin typeface="Arial" panose="020B0604020202020204" pitchFamily="34" charset="0"/>
              <a:ea typeface="Calibri" panose="020F0502020204030204" pitchFamily="34" charset="0"/>
              <a:cs typeface="Times New Roman" panose="02020603050405020304" pitchFamily="18" charset="0"/>
            </a:endParaRPr>
          </a:p>
          <a:p>
            <a:pPr algn="just"/>
            <a:endParaRPr lang="fr-FR" dirty="0">
              <a:latin typeface="Arial" panose="020B0604020202020204" pitchFamily="34" charset="0"/>
              <a:cs typeface="Arial" panose="020B0604020202020204" pitchFamily="34" charset="0"/>
            </a:endParaRPr>
          </a:p>
          <a:p>
            <a:pPr marL="342900" lvl="0" indent="-342900" algn="just">
              <a:spcAft>
                <a:spcPts val="0"/>
              </a:spcAft>
              <a:buFont typeface="Wingdings" panose="05000000000000000000" pitchFamily="2" charset="2"/>
              <a:buChar char=""/>
            </a:pPr>
            <a:endParaRPr lang="fr-FR" sz="16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7" name="Image 6">
            <a:extLst>
              <a:ext uri="{FF2B5EF4-FFF2-40B4-BE49-F238E27FC236}">
                <a16:creationId xmlns:a16="http://schemas.microsoft.com/office/drawing/2014/main" xmlns="" id="{0A1D3B7C-6C99-4DC2-B6BF-9BA1A4F96A34}"/>
              </a:ext>
            </a:extLst>
          </p:cNvPr>
          <p:cNvPicPr>
            <a:picLocks noChangeAspect="1"/>
          </p:cNvPicPr>
          <p:nvPr/>
        </p:nvPicPr>
        <p:blipFill rotWithShape="1">
          <a:blip r:embed="rId4">
            <a:extLst>
              <a:ext uri="{28A0092B-C50C-407E-A947-70E740481C1C}">
                <a14:useLocalDpi xmlns:a14="http://schemas.microsoft.com/office/drawing/2010/main" val="0"/>
              </a:ext>
            </a:extLst>
          </a:blip>
          <a:srcRect l="9612" t="43734" r="6783"/>
          <a:stretch/>
        </p:blipFill>
        <p:spPr>
          <a:xfrm>
            <a:off x="5120257" y="2809079"/>
            <a:ext cx="6502493" cy="3519881"/>
          </a:xfrm>
          <a:prstGeom prst="rect">
            <a:avLst/>
          </a:prstGeom>
        </p:spPr>
      </p:pic>
      <p:pic>
        <p:nvPicPr>
          <p:cNvPr id="15" name="Image 14">
            <a:extLst>
              <a:ext uri="{FF2B5EF4-FFF2-40B4-BE49-F238E27FC236}">
                <a16:creationId xmlns:a16="http://schemas.microsoft.com/office/drawing/2014/main" xmlns="" id="{BB689985-FA90-4589-8D88-90179DC99AC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3799" b="20620"/>
          <a:stretch/>
        </p:blipFill>
        <p:spPr>
          <a:xfrm>
            <a:off x="8256487" y="2809080"/>
            <a:ext cx="3366263" cy="3519880"/>
          </a:xfrm>
          <a:prstGeom prst="rect">
            <a:avLst/>
          </a:prstGeom>
        </p:spPr>
      </p:pic>
    </p:spTree>
    <p:extLst>
      <p:ext uri="{BB962C8B-B14F-4D97-AF65-F5344CB8AC3E}">
        <p14:creationId xmlns:p14="http://schemas.microsoft.com/office/powerpoint/2010/main" val="3347889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96">
            <a:extLst>
              <a:ext uri="{FF2B5EF4-FFF2-40B4-BE49-F238E27FC236}">
                <a16:creationId xmlns:a16="http://schemas.microsoft.com/office/drawing/2014/main" xmlns="" id="{6F3D9A82-703C-4CDB-B6F1-D0CF746E813B}"/>
              </a:ext>
            </a:extLst>
          </p:cNvPr>
          <p:cNvSpPr>
            <a:spLocks noChangeArrowheads="1"/>
          </p:cNvSpPr>
          <p:nvPr/>
        </p:nvSpPr>
        <p:spPr bwMode="gray">
          <a:xfrm>
            <a:off x="481263" y="184215"/>
            <a:ext cx="11454062" cy="440583"/>
          </a:xfrm>
          <a:prstGeom prst="roundRect">
            <a:avLst>
              <a:gd name="adj" fmla="val 50000"/>
            </a:avLst>
          </a:prstGeom>
          <a:solidFill>
            <a:srgbClr val="CCFFFF"/>
          </a:solidFill>
          <a:ln w="28575">
            <a:solidFill>
              <a:schemeClr val="accent1"/>
            </a:solidFill>
            <a:round/>
            <a:headEnd/>
            <a:tailEnd/>
          </a:ln>
        </p:spPr>
        <p:txBody>
          <a:bodyPr wrap="none" anchor="ctr"/>
          <a:lstStyle>
            <a:lvl1pPr marL="514350" indent="-51435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indent="0">
              <a:buNone/>
              <a:defRPr/>
            </a:pPr>
            <a:r>
              <a:rPr lang="fr-FR" sz="2800" b="1" dirty="0">
                <a:solidFill>
                  <a:srgbClr val="0070C0"/>
                </a:solidFill>
              </a:rPr>
              <a:t>2. ANALYSE DE LA MISE EN ŒUVRE DE LA GIRE</a:t>
            </a:r>
          </a:p>
        </p:txBody>
      </p:sp>
      <p:sp>
        <p:nvSpPr>
          <p:cNvPr id="8" name="Rectangle à coins arrondis 24">
            <a:extLst>
              <a:ext uri="{FF2B5EF4-FFF2-40B4-BE49-F238E27FC236}">
                <a16:creationId xmlns:a16="http://schemas.microsoft.com/office/drawing/2014/main" xmlns="" id="{4DCD63B7-275F-494A-BC67-06B63AB5349B}"/>
              </a:ext>
            </a:extLst>
          </p:cNvPr>
          <p:cNvSpPr/>
          <p:nvPr/>
        </p:nvSpPr>
        <p:spPr bwMode="gray">
          <a:xfrm>
            <a:off x="1684997" y="702365"/>
            <a:ext cx="8819970" cy="440583"/>
          </a:xfrm>
          <a:prstGeom prst="roundRect">
            <a:avLst/>
          </a:prstGeom>
          <a:solidFill>
            <a:schemeClr val="accent4">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r>
              <a:rPr lang="fr-FR" sz="2400" b="1" dirty="0">
                <a:solidFill>
                  <a:srgbClr val="0070C0"/>
                </a:solidFill>
                <a:latin typeface="Arial" panose="020B0604020202020204" pitchFamily="34" charset="0"/>
                <a:cs typeface="Arial" panose="020B0604020202020204" pitchFamily="34" charset="0"/>
              </a:rPr>
              <a:t>2.4. Etat des Ressources en eau et usage et les contraintes </a:t>
            </a:r>
          </a:p>
        </p:txBody>
      </p:sp>
      <p:sp>
        <p:nvSpPr>
          <p:cNvPr id="5" name="AutoShape 106">
            <a:extLst>
              <a:ext uri="{FF2B5EF4-FFF2-40B4-BE49-F238E27FC236}">
                <a16:creationId xmlns:a16="http://schemas.microsoft.com/office/drawing/2014/main" xmlns="" id="{74C493FE-77D4-413D-B5A9-10FB45E6D616}"/>
              </a:ext>
            </a:extLst>
          </p:cNvPr>
          <p:cNvSpPr>
            <a:spLocks noChangeArrowheads="1"/>
          </p:cNvSpPr>
          <p:nvPr/>
        </p:nvSpPr>
        <p:spPr bwMode="auto">
          <a:xfrm>
            <a:off x="138222" y="1201680"/>
            <a:ext cx="11908465" cy="5528729"/>
          </a:xfrm>
          <a:prstGeom prst="roundRect">
            <a:avLst>
              <a:gd name="adj" fmla="val 9106"/>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just" eaLnBrk="1" fontAlgn="base" hangingPunct="1">
              <a:spcBef>
                <a:spcPct val="0"/>
              </a:spcBef>
              <a:spcAft>
                <a:spcPct val="0"/>
              </a:spcAft>
            </a:pPr>
            <a:endParaRPr lang="fr-FR" altLang="fr-FR">
              <a:solidFill>
                <a:srgbClr val="343441"/>
              </a:solidFill>
            </a:endParaRPr>
          </a:p>
          <a:p>
            <a:pPr lvl="1" algn="just" eaLnBrk="1" fontAlgn="base" hangingPunct="1">
              <a:spcBef>
                <a:spcPct val="0"/>
              </a:spcBef>
              <a:spcAft>
                <a:spcPct val="0"/>
              </a:spcAft>
            </a:pPr>
            <a:endParaRPr lang="fr-FR" altLang="fr-FR">
              <a:solidFill>
                <a:srgbClr val="343441"/>
              </a:solidFill>
            </a:endParaRPr>
          </a:p>
          <a:p>
            <a:pPr lvl="1" algn="just" eaLnBrk="1" fontAlgn="base" hangingPunct="1">
              <a:spcBef>
                <a:spcPct val="0"/>
              </a:spcBef>
              <a:spcAft>
                <a:spcPct val="0"/>
              </a:spcAft>
            </a:pPr>
            <a:endParaRPr lang="fr-FR" altLang="fr-FR">
              <a:solidFill>
                <a:srgbClr val="343441"/>
              </a:solidFill>
            </a:endParaRPr>
          </a:p>
          <a:p>
            <a:pPr lvl="1" algn="just" eaLnBrk="1" fontAlgn="base" hangingPunct="1">
              <a:spcBef>
                <a:spcPct val="0"/>
              </a:spcBef>
              <a:spcAft>
                <a:spcPct val="0"/>
              </a:spcAft>
            </a:pPr>
            <a:endParaRPr lang="fr-FR" altLang="fr-FR">
              <a:solidFill>
                <a:srgbClr val="343441"/>
              </a:solidFill>
            </a:endParaRPr>
          </a:p>
          <a:p>
            <a:pPr lvl="1" algn="just" eaLnBrk="1" fontAlgn="base" hangingPunct="1">
              <a:spcBef>
                <a:spcPct val="0"/>
              </a:spcBef>
              <a:spcAft>
                <a:spcPct val="0"/>
              </a:spcAft>
            </a:pPr>
            <a:endParaRPr lang="fr-FR" altLang="fr-FR">
              <a:solidFill>
                <a:srgbClr val="343441"/>
              </a:solidFill>
            </a:endParaRPr>
          </a:p>
          <a:p>
            <a:pPr lvl="1" algn="just" eaLnBrk="1" fontAlgn="base" hangingPunct="1">
              <a:spcBef>
                <a:spcPct val="0"/>
              </a:spcBef>
              <a:spcAft>
                <a:spcPct val="0"/>
              </a:spcAft>
            </a:pPr>
            <a:endParaRPr lang="fr-FR" altLang="fr-FR">
              <a:solidFill>
                <a:srgbClr val="343441"/>
              </a:solidFill>
            </a:endParaRPr>
          </a:p>
          <a:p>
            <a:pPr lvl="1" algn="just" eaLnBrk="1" fontAlgn="base" hangingPunct="1">
              <a:spcBef>
                <a:spcPct val="0"/>
              </a:spcBef>
              <a:spcAft>
                <a:spcPct val="0"/>
              </a:spcAft>
            </a:pPr>
            <a:endParaRPr lang="fr-FR" altLang="fr-FR">
              <a:solidFill>
                <a:srgbClr val="343441"/>
              </a:solidFill>
            </a:endParaRPr>
          </a:p>
          <a:p>
            <a:pPr lvl="1" algn="just" eaLnBrk="1" fontAlgn="base" hangingPunct="1">
              <a:spcBef>
                <a:spcPct val="0"/>
              </a:spcBef>
              <a:spcAft>
                <a:spcPct val="0"/>
              </a:spcAft>
            </a:pPr>
            <a:endParaRPr lang="fr-FR" altLang="fr-FR">
              <a:solidFill>
                <a:srgbClr val="343441"/>
              </a:solidFill>
              <a:latin typeface="Times New Roman" panose="02020603050405020304" pitchFamily="18" charset="0"/>
            </a:endParaRPr>
          </a:p>
        </p:txBody>
      </p:sp>
      <p:sp>
        <p:nvSpPr>
          <p:cNvPr id="2" name="Rectangle 1">
            <a:extLst>
              <a:ext uri="{FF2B5EF4-FFF2-40B4-BE49-F238E27FC236}">
                <a16:creationId xmlns:a16="http://schemas.microsoft.com/office/drawing/2014/main" xmlns="" id="{C297A50D-8A28-4BB3-8A23-0D770762B033}"/>
              </a:ext>
            </a:extLst>
          </p:cNvPr>
          <p:cNvSpPr/>
          <p:nvPr/>
        </p:nvSpPr>
        <p:spPr>
          <a:xfrm>
            <a:off x="301122" y="1297966"/>
            <a:ext cx="3654188" cy="646331"/>
          </a:xfrm>
          <a:prstGeom prst="rect">
            <a:avLst/>
          </a:prstGeom>
        </p:spPr>
        <p:txBody>
          <a:bodyPr wrap="square">
            <a:spAutoFit/>
          </a:bodyPr>
          <a:lstStyle/>
          <a:p>
            <a:pPr eaLnBrk="0" fontAlgn="base" hangingPunct="0">
              <a:spcBef>
                <a:spcPct val="0"/>
              </a:spcBef>
              <a:spcAft>
                <a:spcPct val="0"/>
              </a:spcAft>
              <a:defRPr/>
            </a:pPr>
            <a:r>
              <a:rPr lang="fr-FR" b="1" dirty="0">
                <a:solidFill>
                  <a:srgbClr val="0000FF"/>
                </a:solidFill>
                <a:latin typeface="Arial"/>
                <a:ea typeface="MS PGothic" panose="020B0600070205080204" pitchFamily="34" charset="-128"/>
                <a:cs typeface="Arial"/>
              </a:rPr>
              <a:t>2.4.1. Eaux de surface:</a:t>
            </a:r>
          </a:p>
          <a:p>
            <a:pPr eaLnBrk="0" fontAlgn="base" hangingPunct="0">
              <a:spcBef>
                <a:spcPct val="0"/>
              </a:spcBef>
              <a:spcAft>
                <a:spcPct val="0"/>
              </a:spcAft>
              <a:defRPr/>
            </a:pPr>
            <a:r>
              <a:rPr lang="fr-FR" b="1" dirty="0">
                <a:solidFill>
                  <a:srgbClr val="FF0000"/>
                </a:solidFill>
                <a:latin typeface="Arial"/>
                <a:ea typeface="MS PGothic" panose="020B0600070205080204" pitchFamily="34" charset="-128"/>
                <a:cs typeface="Arial"/>
              </a:rPr>
              <a:t>Contraintes </a:t>
            </a:r>
          </a:p>
        </p:txBody>
      </p:sp>
      <p:sp>
        <p:nvSpPr>
          <p:cNvPr id="4" name="Rectangle 3">
            <a:extLst>
              <a:ext uri="{FF2B5EF4-FFF2-40B4-BE49-F238E27FC236}">
                <a16:creationId xmlns:a16="http://schemas.microsoft.com/office/drawing/2014/main" xmlns="" id="{B1FBBD75-304A-4D6C-A75E-E8AC760E755D}"/>
              </a:ext>
            </a:extLst>
          </p:cNvPr>
          <p:cNvSpPr/>
          <p:nvPr/>
        </p:nvSpPr>
        <p:spPr>
          <a:xfrm>
            <a:off x="1214021" y="1840827"/>
            <a:ext cx="5878532" cy="615553"/>
          </a:xfrm>
          <a:prstGeom prst="rect">
            <a:avLst/>
          </a:prstGeom>
        </p:spPr>
        <p:txBody>
          <a:bodyPr wrap="none">
            <a:spAutoFit/>
          </a:bodyPr>
          <a:lstStyle/>
          <a:p>
            <a:pPr marL="342900" indent="-342900" algn="just">
              <a:buFont typeface="Wingdings" panose="05000000000000000000" pitchFamily="2" charset="2"/>
              <a:buChar char=""/>
            </a:pPr>
            <a:r>
              <a:rPr lang="fr-FR" b="1" i="1" dirty="0">
                <a:latin typeface="Arial" panose="020B0604020202020204" pitchFamily="34" charset="0"/>
                <a:cs typeface="Arial" panose="020B0604020202020204" pitchFamily="34" charset="0"/>
              </a:rPr>
              <a:t>Changement Climatique (Baisse de pluviométrie)</a:t>
            </a:r>
            <a:endParaRPr lang="fr-FR" dirty="0">
              <a:latin typeface="Arial" panose="020B0604020202020204" pitchFamily="34" charset="0"/>
              <a:cs typeface="Arial" panose="020B0604020202020204" pitchFamily="34" charset="0"/>
            </a:endParaRPr>
          </a:p>
          <a:p>
            <a:pPr marL="342900" lvl="0" indent="-342900" algn="just">
              <a:spcAft>
                <a:spcPts val="0"/>
              </a:spcAft>
              <a:buFont typeface="Wingdings" panose="05000000000000000000" pitchFamily="2" charset="2"/>
              <a:buChar char=""/>
            </a:pPr>
            <a:endParaRPr lang="fr-FR" sz="16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xmlns="" id="{52179AA6-D702-4968-87D8-C290D953A9D4}"/>
              </a:ext>
            </a:extLst>
          </p:cNvPr>
          <p:cNvSpPr/>
          <p:nvPr/>
        </p:nvSpPr>
        <p:spPr>
          <a:xfrm>
            <a:off x="301123" y="2323790"/>
            <a:ext cx="11447854" cy="830997"/>
          </a:xfrm>
          <a:prstGeom prst="rect">
            <a:avLst/>
          </a:prstGeom>
        </p:spPr>
        <p:txBody>
          <a:bodyPr wrap="square">
            <a:spAutoFit/>
          </a:bodyPr>
          <a:lstStyle/>
          <a:p>
            <a:pPr algn="just">
              <a:spcAft>
                <a:spcPts val="0"/>
              </a:spcAft>
            </a:pPr>
            <a:r>
              <a:rPr lang="fr-FR" sz="1600" dirty="0">
                <a:latin typeface="Arial" panose="020B0604020202020204" pitchFamily="34" charset="0"/>
                <a:ea typeface="Calibri" panose="020F0502020204030204" pitchFamily="34" charset="0"/>
                <a:cs typeface="Arial" panose="020B0604020202020204" pitchFamily="34" charset="0"/>
              </a:rPr>
              <a:t>Le Sénégal est frappé par la sécheresse des années 1970 qui a entrainé une baisse de 23% des pluies à l'échelle du pays (Bodian, 2014). Cependant, la dernière décennie est caractérisée par un retour à des conditions humides et par une variabilité interannuelle plus forte des précipitations. </a:t>
            </a:r>
            <a:endParaRPr lang="fr-FR" sz="1600" dirty="0">
              <a:latin typeface="Arial" panose="020B0604020202020204" pitchFamily="34" charset="0"/>
              <a:ea typeface="Calibri" panose="020F0502020204030204" pitchFamily="34" charset="0"/>
              <a:cs typeface="Times New Roman" panose="02020603050405020304" pitchFamily="18" charset="0"/>
            </a:endParaRPr>
          </a:p>
        </p:txBody>
      </p:sp>
      <p:pic>
        <p:nvPicPr>
          <p:cNvPr id="5122" name="Image 1" descr="Indice Pluie du Sénégal_bon.tif">
            <a:extLst>
              <a:ext uri="{FF2B5EF4-FFF2-40B4-BE49-F238E27FC236}">
                <a16:creationId xmlns:a16="http://schemas.microsoft.com/office/drawing/2014/main" xmlns="" id="{43B0F08C-B7FC-4767-BC7F-D69ABB768E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419" y="3218647"/>
            <a:ext cx="7558893" cy="3235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xmlns="" id="{6812CB38-BB63-412F-A123-662A839A7E85}"/>
              </a:ext>
            </a:extLst>
          </p:cNvPr>
          <p:cNvSpPr/>
          <p:nvPr/>
        </p:nvSpPr>
        <p:spPr>
          <a:xfrm>
            <a:off x="8722521" y="5340151"/>
            <a:ext cx="3026456" cy="877163"/>
          </a:xfrm>
          <a:prstGeom prst="rect">
            <a:avLst/>
          </a:prstGeom>
        </p:spPr>
        <p:txBody>
          <a:bodyPr wrap="square">
            <a:spAutoFit/>
          </a:bodyPr>
          <a:lstStyle/>
          <a:p>
            <a:pPr algn="just">
              <a:spcAft>
                <a:spcPts val="0"/>
              </a:spcAft>
            </a:pPr>
            <a:r>
              <a:rPr lang="fr-FR" sz="1000" b="1" dirty="0">
                <a:latin typeface="Arial" panose="020B0604020202020204" pitchFamily="34" charset="0"/>
                <a:ea typeface="Calibri" panose="020F0502020204030204" pitchFamily="34" charset="0"/>
                <a:cs typeface="Times New Roman" panose="02020603050405020304" pitchFamily="18" charset="0"/>
              </a:rPr>
              <a:t>Figure: </a:t>
            </a:r>
            <a:r>
              <a:rPr lang="fr-FR" sz="1000" b="1" dirty="0">
                <a:latin typeface="Arial" panose="020B0604020202020204" pitchFamily="34" charset="0"/>
                <a:ea typeface="Calibri" panose="020F0502020204030204" pitchFamily="34" charset="0"/>
                <a:cs typeface="Arial" panose="020B0604020202020204" pitchFamily="34" charset="0"/>
              </a:rPr>
              <a:t>Variation temporelle des indices de pluie standardisée au Sénégal (valeurs moyennes calculées par Krigeage à partir de 23 stations) </a:t>
            </a:r>
          </a:p>
          <a:p>
            <a:pPr algn="just">
              <a:spcAft>
                <a:spcPts val="0"/>
              </a:spcAft>
            </a:pPr>
            <a:r>
              <a:rPr lang="fr-FR" sz="1000" b="1" dirty="0">
                <a:latin typeface="Arial" panose="020B0604020202020204" pitchFamily="34" charset="0"/>
                <a:ea typeface="Calibri" panose="020F0502020204030204" pitchFamily="34" charset="0"/>
                <a:cs typeface="Arial" panose="020B0604020202020204" pitchFamily="34" charset="0"/>
              </a:rPr>
              <a:t>(Bodian, 2014, cité par GIZ/PAS-PNA, </a:t>
            </a:r>
            <a:r>
              <a:rPr lang="fr-FR" sz="1100" dirty="0">
                <a:latin typeface="Arial" panose="020B0604020202020204" pitchFamily="34" charset="0"/>
                <a:ea typeface="Calibri" panose="020F0502020204030204" pitchFamily="34" charset="0"/>
                <a:cs typeface="Arial" panose="020B0604020202020204" pitchFamily="34" charset="0"/>
              </a:rPr>
              <a:t>2018)</a:t>
            </a:r>
            <a:endParaRPr lang="fr-FR" sz="1000" b="1"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1982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96">
            <a:extLst>
              <a:ext uri="{FF2B5EF4-FFF2-40B4-BE49-F238E27FC236}">
                <a16:creationId xmlns:a16="http://schemas.microsoft.com/office/drawing/2014/main" xmlns="" id="{6F3D9A82-703C-4CDB-B6F1-D0CF746E813B}"/>
              </a:ext>
            </a:extLst>
          </p:cNvPr>
          <p:cNvSpPr>
            <a:spLocks noChangeArrowheads="1"/>
          </p:cNvSpPr>
          <p:nvPr/>
        </p:nvSpPr>
        <p:spPr bwMode="gray">
          <a:xfrm>
            <a:off x="481263" y="184215"/>
            <a:ext cx="11454062" cy="440583"/>
          </a:xfrm>
          <a:prstGeom prst="roundRect">
            <a:avLst>
              <a:gd name="adj" fmla="val 50000"/>
            </a:avLst>
          </a:prstGeom>
          <a:solidFill>
            <a:srgbClr val="CCFFFF"/>
          </a:solidFill>
          <a:ln w="28575">
            <a:solidFill>
              <a:schemeClr val="accent1"/>
            </a:solidFill>
            <a:round/>
            <a:headEnd/>
            <a:tailEnd/>
          </a:ln>
        </p:spPr>
        <p:txBody>
          <a:bodyPr wrap="none" anchor="ctr"/>
          <a:lstStyle>
            <a:lvl1pPr marL="514350" indent="-51435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indent="0">
              <a:buNone/>
              <a:defRPr/>
            </a:pPr>
            <a:r>
              <a:rPr lang="fr-FR" sz="2800" b="1" dirty="0">
                <a:solidFill>
                  <a:srgbClr val="0070C0"/>
                </a:solidFill>
              </a:rPr>
              <a:t>2. ANALYSE DE LA MISE EN ŒUVRE DE LA GIRE</a:t>
            </a:r>
          </a:p>
        </p:txBody>
      </p:sp>
      <p:sp>
        <p:nvSpPr>
          <p:cNvPr id="8" name="Rectangle à coins arrondis 24">
            <a:extLst>
              <a:ext uri="{FF2B5EF4-FFF2-40B4-BE49-F238E27FC236}">
                <a16:creationId xmlns:a16="http://schemas.microsoft.com/office/drawing/2014/main" xmlns="" id="{4DCD63B7-275F-494A-BC67-06B63AB5349B}"/>
              </a:ext>
            </a:extLst>
          </p:cNvPr>
          <p:cNvSpPr/>
          <p:nvPr/>
        </p:nvSpPr>
        <p:spPr bwMode="gray">
          <a:xfrm>
            <a:off x="1684997" y="702365"/>
            <a:ext cx="8819970" cy="440583"/>
          </a:xfrm>
          <a:prstGeom prst="roundRect">
            <a:avLst/>
          </a:prstGeom>
          <a:solidFill>
            <a:schemeClr val="accent4">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r>
              <a:rPr lang="fr-FR" sz="2400" b="1" dirty="0">
                <a:solidFill>
                  <a:srgbClr val="0070C0"/>
                </a:solidFill>
                <a:latin typeface="Arial" panose="020B0604020202020204" pitchFamily="34" charset="0"/>
                <a:cs typeface="Arial" panose="020B0604020202020204" pitchFamily="34" charset="0"/>
              </a:rPr>
              <a:t>2.4. Etat des Ressources en eau et usage et les contraintes </a:t>
            </a:r>
          </a:p>
        </p:txBody>
      </p:sp>
      <p:sp>
        <p:nvSpPr>
          <p:cNvPr id="5" name="AutoShape 106">
            <a:extLst>
              <a:ext uri="{FF2B5EF4-FFF2-40B4-BE49-F238E27FC236}">
                <a16:creationId xmlns:a16="http://schemas.microsoft.com/office/drawing/2014/main" xmlns="" id="{74C493FE-77D4-413D-B5A9-10FB45E6D616}"/>
              </a:ext>
            </a:extLst>
          </p:cNvPr>
          <p:cNvSpPr>
            <a:spLocks noChangeArrowheads="1"/>
          </p:cNvSpPr>
          <p:nvPr/>
        </p:nvSpPr>
        <p:spPr bwMode="auto">
          <a:xfrm>
            <a:off x="138222" y="1201680"/>
            <a:ext cx="11908465" cy="5528729"/>
          </a:xfrm>
          <a:prstGeom prst="roundRect">
            <a:avLst>
              <a:gd name="adj" fmla="val 9106"/>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just" eaLnBrk="1" fontAlgn="base" hangingPunct="1">
              <a:spcBef>
                <a:spcPct val="0"/>
              </a:spcBef>
              <a:spcAft>
                <a:spcPct val="0"/>
              </a:spcAft>
            </a:pPr>
            <a:endParaRPr lang="fr-FR" altLang="fr-FR">
              <a:solidFill>
                <a:srgbClr val="343441"/>
              </a:solidFill>
            </a:endParaRPr>
          </a:p>
          <a:p>
            <a:pPr lvl="1" algn="just" eaLnBrk="1" fontAlgn="base" hangingPunct="1">
              <a:spcBef>
                <a:spcPct val="0"/>
              </a:spcBef>
              <a:spcAft>
                <a:spcPct val="0"/>
              </a:spcAft>
            </a:pPr>
            <a:endParaRPr lang="fr-FR" altLang="fr-FR">
              <a:solidFill>
                <a:srgbClr val="343441"/>
              </a:solidFill>
            </a:endParaRPr>
          </a:p>
          <a:p>
            <a:pPr lvl="1" algn="just" eaLnBrk="1" fontAlgn="base" hangingPunct="1">
              <a:spcBef>
                <a:spcPct val="0"/>
              </a:spcBef>
              <a:spcAft>
                <a:spcPct val="0"/>
              </a:spcAft>
            </a:pPr>
            <a:endParaRPr lang="fr-FR" altLang="fr-FR">
              <a:solidFill>
                <a:srgbClr val="343441"/>
              </a:solidFill>
            </a:endParaRPr>
          </a:p>
          <a:p>
            <a:pPr lvl="1" algn="just" eaLnBrk="1" fontAlgn="base" hangingPunct="1">
              <a:spcBef>
                <a:spcPct val="0"/>
              </a:spcBef>
              <a:spcAft>
                <a:spcPct val="0"/>
              </a:spcAft>
            </a:pPr>
            <a:endParaRPr lang="fr-FR" altLang="fr-FR">
              <a:solidFill>
                <a:srgbClr val="343441"/>
              </a:solidFill>
            </a:endParaRPr>
          </a:p>
          <a:p>
            <a:pPr lvl="1" algn="just" eaLnBrk="1" fontAlgn="base" hangingPunct="1">
              <a:spcBef>
                <a:spcPct val="0"/>
              </a:spcBef>
              <a:spcAft>
                <a:spcPct val="0"/>
              </a:spcAft>
            </a:pPr>
            <a:endParaRPr lang="fr-FR" altLang="fr-FR">
              <a:solidFill>
                <a:srgbClr val="343441"/>
              </a:solidFill>
            </a:endParaRPr>
          </a:p>
          <a:p>
            <a:pPr lvl="1" algn="just" eaLnBrk="1" fontAlgn="base" hangingPunct="1">
              <a:spcBef>
                <a:spcPct val="0"/>
              </a:spcBef>
              <a:spcAft>
                <a:spcPct val="0"/>
              </a:spcAft>
            </a:pPr>
            <a:endParaRPr lang="fr-FR" altLang="fr-FR">
              <a:solidFill>
                <a:srgbClr val="343441"/>
              </a:solidFill>
            </a:endParaRPr>
          </a:p>
          <a:p>
            <a:pPr lvl="1" algn="just" eaLnBrk="1" fontAlgn="base" hangingPunct="1">
              <a:spcBef>
                <a:spcPct val="0"/>
              </a:spcBef>
              <a:spcAft>
                <a:spcPct val="0"/>
              </a:spcAft>
            </a:pPr>
            <a:endParaRPr lang="fr-FR" altLang="fr-FR">
              <a:solidFill>
                <a:srgbClr val="343441"/>
              </a:solidFill>
            </a:endParaRPr>
          </a:p>
          <a:p>
            <a:pPr lvl="1" algn="just" eaLnBrk="1" fontAlgn="base" hangingPunct="1">
              <a:spcBef>
                <a:spcPct val="0"/>
              </a:spcBef>
              <a:spcAft>
                <a:spcPct val="0"/>
              </a:spcAft>
            </a:pPr>
            <a:endParaRPr lang="fr-FR" altLang="fr-FR">
              <a:solidFill>
                <a:srgbClr val="343441"/>
              </a:solidFill>
              <a:latin typeface="Times New Roman" panose="02020603050405020304" pitchFamily="18" charset="0"/>
            </a:endParaRPr>
          </a:p>
        </p:txBody>
      </p:sp>
      <p:sp>
        <p:nvSpPr>
          <p:cNvPr id="2" name="Rectangle 1">
            <a:extLst>
              <a:ext uri="{FF2B5EF4-FFF2-40B4-BE49-F238E27FC236}">
                <a16:creationId xmlns:a16="http://schemas.microsoft.com/office/drawing/2014/main" xmlns="" id="{C297A50D-8A28-4BB3-8A23-0D770762B033}"/>
              </a:ext>
            </a:extLst>
          </p:cNvPr>
          <p:cNvSpPr/>
          <p:nvPr/>
        </p:nvSpPr>
        <p:spPr>
          <a:xfrm>
            <a:off x="301122" y="1297966"/>
            <a:ext cx="3654188" cy="646331"/>
          </a:xfrm>
          <a:prstGeom prst="rect">
            <a:avLst/>
          </a:prstGeom>
        </p:spPr>
        <p:txBody>
          <a:bodyPr wrap="square">
            <a:spAutoFit/>
          </a:bodyPr>
          <a:lstStyle/>
          <a:p>
            <a:pPr eaLnBrk="0" fontAlgn="base" hangingPunct="0">
              <a:spcBef>
                <a:spcPct val="0"/>
              </a:spcBef>
              <a:spcAft>
                <a:spcPct val="0"/>
              </a:spcAft>
              <a:defRPr/>
            </a:pPr>
            <a:r>
              <a:rPr lang="fr-FR" b="1" dirty="0">
                <a:solidFill>
                  <a:srgbClr val="0000FF"/>
                </a:solidFill>
                <a:latin typeface="Arial"/>
                <a:ea typeface="MS PGothic" panose="020B0600070205080204" pitchFamily="34" charset="-128"/>
                <a:cs typeface="Arial"/>
              </a:rPr>
              <a:t>2.4.1. Eaux souterraines:</a:t>
            </a:r>
          </a:p>
          <a:p>
            <a:pPr eaLnBrk="0" fontAlgn="base" hangingPunct="0">
              <a:spcBef>
                <a:spcPct val="0"/>
              </a:spcBef>
              <a:spcAft>
                <a:spcPct val="0"/>
              </a:spcAft>
              <a:defRPr/>
            </a:pPr>
            <a:r>
              <a:rPr lang="fr-FR" b="1" dirty="0">
                <a:solidFill>
                  <a:srgbClr val="FF0000"/>
                </a:solidFill>
                <a:latin typeface="Arial"/>
                <a:ea typeface="MS PGothic" panose="020B0600070205080204" pitchFamily="34" charset="-128"/>
                <a:cs typeface="Arial"/>
              </a:rPr>
              <a:t>Potentialités  </a:t>
            </a:r>
          </a:p>
        </p:txBody>
      </p:sp>
      <p:pic>
        <p:nvPicPr>
          <p:cNvPr id="6146" name="Image 17" descr="prelevement_potentialites_eau_souterraine08082018 (1)">
            <a:extLst>
              <a:ext uri="{FF2B5EF4-FFF2-40B4-BE49-F238E27FC236}">
                <a16:creationId xmlns:a16="http://schemas.microsoft.com/office/drawing/2014/main" xmlns="" id="{E90AC137-3D34-4F45-AF33-1BD2C3A91B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3580" y="1297966"/>
            <a:ext cx="8144539" cy="52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au 5">
            <a:extLst>
              <a:ext uri="{FF2B5EF4-FFF2-40B4-BE49-F238E27FC236}">
                <a16:creationId xmlns:a16="http://schemas.microsoft.com/office/drawing/2014/main" xmlns="" id="{76B86AED-DD9C-4DFD-BC52-ECBAA2836FC0}"/>
              </a:ext>
            </a:extLst>
          </p:cNvPr>
          <p:cNvGraphicFramePr>
            <a:graphicFrameLocks noGrp="1"/>
          </p:cNvGraphicFramePr>
          <p:nvPr>
            <p:extLst>
              <p:ext uri="{D42A27DB-BD31-4B8C-83A1-F6EECF244321}">
                <p14:modId xmlns:p14="http://schemas.microsoft.com/office/powerpoint/2010/main" val="2783813784"/>
              </p:ext>
            </p:extLst>
          </p:nvPr>
        </p:nvGraphicFramePr>
        <p:xfrm>
          <a:off x="268608" y="2368909"/>
          <a:ext cx="3388988" cy="3169920"/>
        </p:xfrm>
        <a:graphic>
          <a:graphicData uri="http://schemas.openxmlformats.org/drawingml/2006/table">
            <a:tbl>
              <a:tblPr firstRow="1" firstCol="1" bandRow="1">
                <a:tableStyleId>{5C22544A-7EE6-4342-B048-85BDC9FD1C3A}</a:tableStyleId>
              </a:tblPr>
              <a:tblGrid>
                <a:gridCol w="1694494">
                  <a:extLst>
                    <a:ext uri="{9D8B030D-6E8A-4147-A177-3AD203B41FA5}">
                      <a16:colId xmlns:a16="http://schemas.microsoft.com/office/drawing/2014/main" xmlns="" val="3955393788"/>
                    </a:ext>
                  </a:extLst>
                </a:gridCol>
                <a:gridCol w="1694494">
                  <a:extLst>
                    <a:ext uri="{9D8B030D-6E8A-4147-A177-3AD203B41FA5}">
                      <a16:colId xmlns:a16="http://schemas.microsoft.com/office/drawing/2014/main" xmlns="" val="3074865943"/>
                    </a:ext>
                  </a:extLst>
                </a:gridCol>
              </a:tblGrid>
              <a:tr h="0">
                <a:tc>
                  <a:txBody>
                    <a:bodyPr/>
                    <a:lstStyle/>
                    <a:p>
                      <a:pPr algn="just">
                        <a:spcAft>
                          <a:spcPts val="0"/>
                        </a:spcAft>
                      </a:pPr>
                      <a:r>
                        <a:rPr lang="fr-FR" sz="1600">
                          <a:effectLst/>
                        </a:rPr>
                        <a:t>Acquière </a:t>
                      </a:r>
                      <a:endParaRPr lang="fr-FR"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fr-FR" sz="1600">
                          <a:effectLst/>
                        </a:rPr>
                        <a:t>Réserves </a:t>
                      </a:r>
                      <a:endParaRPr lang="fr-FR"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787380131"/>
                  </a:ext>
                </a:extLst>
              </a:tr>
              <a:tr h="0">
                <a:tc>
                  <a:txBody>
                    <a:bodyPr/>
                    <a:lstStyle/>
                    <a:p>
                      <a:pPr algn="just">
                        <a:spcAft>
                          <a:spcPts val="0"/>
                        </a:spcAft>
                      </a:pPr>
                      <a:r>
                        <a:rPr lang="fr-FR" sz="1600">
                          <a:effectLst/>
                        </a:rPr>
                        <a:t>Système aquifère superficiel (QT, CT, OM)</a:t>
                      </a:r>
                      <a:endParaRPr lang="fr-FR"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fr-FR" sz="1600">
                          <a:effectLst/>
                        </a:rPr>
                        <a:t>Entre 50 et 75 milliards de m³</a:t>
                      </a:r>
                      <a:endParaRPr lang="fr-FR"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89823186"/>
                  </a:ext>
                </a:extLst>
              </a:tr>
              <a:tr h="0">
                <a:tc>
                  <a:txBody>
                    <a:bodyPr/>
                    <a:lstStyle/>
                    <a:p>
                      <a:pPr algn="just">
                        <a:spcAft>
                          <a:spcPts val="0"/>
                        </a:spcAft>
                      </a:pPr>
                      <a:r>
                        <a:rPr lang="fr-FR" sz="1600">
                          <a:effectLst/>
                        </a:rPr>
                        <a:t>Système aquifère intermédiaire (EO, PA)</a:t>
                      </a:r>
                      <a:endParaRPr lang="fr-FR"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fr-FR" sz="1600">
                          <a:effectLst/>
                        </a:rPr>
                        <a:t>Entre 60 et 110 milliards de m³</a:t>
                      </a:r>
                      <a:endParaRPr lang="fr-FR"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87444128"/>
                  </a:ext>
                </a:extLst>
              </a:tr>
              <a:tr h="0">
                <a:tc>
                  <a:txBody>
                    <a:bodyPr/>
                    <a:lstStyle/>
                    <a:p>
                      <a:pPr algn="just">
                        <a:spcAft>
                          <a:spcPts val="0"/>
                        </a:spcAft>
                      </a:pPr>
                      <a:r>
                        <a:rPr lang="fr-FR" sz="1600">
                          <a:effectLst/>
                        </a:rPr>
                        <a:t>Système aquifère profond (Maastrichien)</a:t>
                      </a:r>
                      <a:endParaRPr lang="fr-FR"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fr-FR" sz="1600">
                          <a:effectLst/>
                        </a:rPr>
                        <a:t>Entre 300 et 400 milliards de m³</a:t>
                      </a:r>
                      <a:endParaRPr lang="fr-FR"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588963894"/>
                  </a:ext>
                </a:extLst>
              </a:tr>
              <a:tr h="0">
                <a:tc>
                  <a:txBody>
                    <a:bodyPr/>
                    <a:lstStyle/>
                    <a:p>
                      <a:pPr algn="just">
                        <a:spcAft>
                          <a:spcPts val="0"/>
                        </a:spcAft>
                      </a:pPr>
                      <a:r>
                        <a:rPr lang="fr-FR" sz="1600">
                          <a:effectLst/>
                        </a:rPr>
                        <a:t>Système aquifère du socle</a:t>
                      </a:r>
                      <a:endParaRPr lang="fr-FR" sz="16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fr-FR" sz="1600" dirty="0">
                          <a:effectLst/>
                        </a:rPr>
                        <a:t>volume pas toujours satisfaisant</a:t>
                      </a:r>
                      <a:endParaRPr lang="fr-FR" sz="16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462653204"/>
                  </a:ext>
                </a:extLst>
              </a:tr>
            </a:tbl>
          </a:graphicData>
        </a:graphic>
      </p:graphicFrame>
    </p:spTree>
    <p:extLst>
      <p:ext uri="{BB962C8B-B14F-4D97-AF65-F5344CB8AC3E}">
        <p14:creationId xmlns:p14="http://schemas.microsoft.com/office/powerpoint/2010/main" val="2221509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96">
            <a:extLst>
              <a:ext uri="{FF2B5EF4-FFF2-40B4-BE49-F238E27FC236}">
                <a16:creationId xmlns:a16="http://schemas.microsoft.com/office/drawing/2014/main" xmlns="" id="{6F3D9A82-703C-4CDB-B6F1-D0CF746E813B}"/>
              </a:ext>
            </a:extLst>
          </p:cNvPr>
          <p:cNvSpPr>
            <a:spLocks noChangeArrowheads="1"/>
          </p:cNvSpPr>
          <p:nvPr/>
        </p:nvSpPr>
        <p:spPr bwMode="gray">
          <a:xfrm>
            <a:off x="481263" y="184215"/>
            <a:ext cx="11454062" cy="440583"/>
          </a:xfrm>
          <a:prstGeom prst="roundRect">
            <a:avLst>
              <a:gd name="adj" fmla="val 50000"/>
            </a:avLst>
          </a:prstGeom>
          <a:solidFill>
            <a:srgbClr val="CCFFFF"/>
          </a:solidFill>
          <a:ln w="28575">
            <a:solidFill>
              <a:schemeClr val="accent1"/>
            </a:solidFill>
            <a:round/>
            <a:headEnd/>
            <a:tailEnd/>
          </a:ln>
        </p:spPr>
        <p:txBody>
          <a:bodyPr wrap="none" anchor="ctr"/>
          <a:lstStyle>
            <a:lvl1pPr marL="514350" indent="-51435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indent="0">
              <a:buNone/>
              <a:defRPr/>
            </a:pPr>
            <a:r>
              <a:rPr lang="fr-FR" sz="2800" b="1" dirty="0">
                <a:solidFill>
                  <a:srgbClr val="0070C0"/>
                </a:solidFill>
              </a:rPr>
              <a:t>2. ANALYSE DE LA MISE EN ŒUVRE DE LA GIRE</a:t>
            </a:r>
          </a:p>
        </p:txBody>
      </p:sp>
      <p:sp>
        <p:nvSpPr>
          <p:cNvPr id="8" name="Rectangle à coins arrondis 24">
            <a:extLst>
              <a:ext uri="{FF2B5EF4-FFF2-40B4-BE49-F238E27FC236}">
                <a16:creationId xmlns:a16="http://schemas.microsoft.com/office/drawing/2014/main" xmlns="" id="{4DCD63B7-275F-494A-BC67-06B63AB5349B}"/>
              </a:ext>
            </a:extLst>
          </p:cNvPr>
          <p:cNvSpPr/>
          <p:nvPr/>
        </p:nvSpPr>
        <p:spPr bwMode="gray">
          <a:xfrm>
            <a:off x="1684997" y="702365"/>
            <a:ext cx="8819970" cy="440583"/>
          </a:xfrm>
          <a:prstGeom prst="roundRect">
            <a:avLst/>
          </a:prstGeom>
          <a:solidFill>
            <a:schemeClr val="accent4">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r>
              <a:rPr lang="fr-FR" sz="2400" b="1" dirty="0">
                <a:solidFill>
                  <a:srgbClr val="0070C0"/>
                </a:solidFill>
                <a:latin typeface="Arial" panose="020B0604020202020204" pitchFamily="34" charset="0"/>
                <a:cs typeface="Arial" panose="020B0604020202020204" pitchFamily="34" charset="0"/>
              </a:rPr>
              <a:t>2.4. Etat des Ressources en eau et usage et les contraintes </a:t>
            </a:r>
          </a:p>
        </p:txBody>
      </p:sp>
      <p:sp>
        <p:nvSpPr>
          <p:cNvPr id="5" name="AutoShape 106">
            <a:extLst>
              <a:ext uri="{FF2B5EF4-FFF2-40B4-BE49-F238E27FC236}">
                <a16:creationId xmlns:a16="http://schemas.microsoft.com/office/drawing/2014/main" xmlns="" id="{74C493FE-77D4-413D-B5A9-10FB45E6D616}"/>
              </a:ext>
            </a:extLst>
          </p:cNvPr>
          <p:cNvSpPr>
            <a:spLocks noChangeArrowheads="1"/>
          </p:cNvSpPr>
          <p:nvPr/>
        </p:nvSpPr>
        <p:spPr bwMode="auto">
          <a:xfrm>
            <a:off x="138222" y="1201680"/>
            <a:ext cx="11908465" cy="5528729"/>
          </a:xfrm>
          <a:prstGeom prst="roundRect">
            <a:avLst>
              <a:gd name="adj" fmla="val 9106"/>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just" eaLnBrk="1" fontAlgn="base" hangingPunct="1">
              <a:spcBef>
                <a:spcPct val="0"/>
              </a:spcBef>
              <a:spcAft>
                <a:spcPct val="0"/>
              </a:spcAft>
            </a:pPr>
            <a:endParaRPr lang="fr-FR" altLang="fr-FR" dirty="0">
              <a:solidFill>
                <a:srgbClr val="343441"/>
              </a:solidFill>
            </a:endParaRPr>
          </a:p>
          <a:p>
            <a:pPr lvl="1" algn="just" eaLnBrk="1" fontAlgn="base" hangingPunct="1">
              <a:spcBef>
                <a:spcPct val="0"/>
              </a:spcBef>
              <a:spcAft>
                <a:spcPct val="0"/>
              </a:spcAft>
            </a:pPr>
            <a:endParaRPr lang="fr-FR" altLang="fr-FR" dirty="0">
              <a:solidFill>
                <a:srgbClr val="343441"/>
              </a:solidFill>
            </a:endParaRPr>
          </a:p>
          <a:p>
            <a:pPr lvl="1" algn="just" eaLnBrk="1" fontAlgn="base" hangingPunct="1">
              <a:spcBef>
                <a:spcPct val="0"/>
              </a:spcBef>
              <a:spcAft>
                <a:spcPct val="0"/>
              </a:spcAft>
            </a:pPr>
            <a:endParaRPr lang="fr-FR" altLang="fr-FR" dirty="0">
              <a:solidFill>
                <a:srgbClr val="343441"/>
              </a:solidFill>
            </a:endParaRPr>
          </a:p>
          <a:p>
            <a:pPr lvl="1" algn="just" eaLnBrk="1" fontAlgn="base" hangingPunct="1">
              <a:spcBef>
                <a:spcPct val="0"/>
              </a:spcBef>
              <a:spcAft>
                <a:spcPct val="0"/>
              </a:spcAft>
            </a:pPr>
            <a:endParaRPr lang="fr-FR" altLang="fr-FR" dirty="0">
              <a:solidFill>
                <a:srgbClr val="343441"/>
              </a:solidFill>
            </a:endParaRPr>
          </a:p>
          <a:p>
            <a:pPr lvl="1" algn="just" eaLnBrk="1" fontAlgn="base" hangingPunct="1">
              <a:spcBef>
                <a:spcPct val="0"/>
              </a:spcBef>
              <a:spcAft>
                <a:spcPct val="0"/>
              </a:spcAft>
            </a:pPr>
            <a:endParaRPr lang="fr-FR" altLang="fr-FR" dirty="0">
              <a:solidFill>
                <a:srgbClr val="343441"/>
              </a:solidFill>
            </a:endParaRPr>
          </a:p>
          <a:p>
            <a:pPr lvl="1" algn="just" eaLnBrk="1" fontAlgn="base" hangingPunct="1">
              <a:spcBef>
                <a:spcPct val="0"/>
              </a:spcBef>
              <a:spcAft>
                <a:spcPct val="0"/>
              </a:spcAft>
            </a:pPr>
            <a:endParaRPr lang="fr-FR" altLang="fr-FR" dirty="0">
              <a:solidFill>
                <a:srgbClr val="343441"/>
              </a:solidFill>
            </a:endParaRPr>
          </a:p>
          <a:p>
            <a:pPr lvl="1" algn="just" eaLnBrk="1" fontAlgn="base" hangingPunct="1">
              <a:spcBef>
                <a:spcPct val="0"/>
              </a:spcBef>
              <a:spcAft>
                <a:spcPct val="0"/>
              </a:spcAft>
            </a:pPr>
            <a:endParaRPr lang="fr-FR" altLang="fr-FR" dirty="0">
              <a:solidFill>
                <a:srgbClr val="343441"/>
              </a:solidFill>
            </a:endParaRPr>
          </a:p>
          <a:p>
            <a:pPr lvl="1" algn="just" eaLnBrk="1" fontAlgn="base" hangingPunct="1">
              <a:spcBef>
                <a:spcPct val="0"/>
              </a:spcBef>
              <a:spcAft>
                <a:spcPct val="0"/>
              </a:spcAft>
            </a:pPr>
            <a:endParaRPr lang="fr-FR" altLang="fr-FR" dirty="0">
              <a:solidFill>
                <a:srgbClr val="343441"/>
              </a:solidFill>
              <a:latin typeface="Times New Roman" panose="02020603050405020304" pitchFamily="18" charset="0"/>
            </a:endParaRPr>
          </a:p>
        </p:txBody>
      </p:sp>
      <p:sp>
        <p:nvSpPr>
          <p:cNvPr id="2" name="Rectangle 1">
            <a:extLst>
              <a:ext uri="{FF2B5EF4-FFF2-40B4-BE49-F238E27FC236}">
                <a16:creationId xmlns:a16="http://schemas.microsoft.com/office/drawing/2014/main" xmlns="" id="{C297A50D-8A28-4BB3-8A23-0D770762B033}"/>
              </a:ext>
            </a:extLst>
          </p:cNvPr>
          <p:cNvSpPr/>
          <p:nvPr/>
        </p:nvSpPr>
        <p:spPr>
          <a:xfrm>
            <a:off x="301122" y="1297966"/>
            <a:ext cx="3654188" cy="646331"/>
          </a:xfrm>
          <a:prstGeom prst="rect">
            <a:avLst/>
          </a:prstGeom>
        </p:spPr>
        <p:txBody>
          <a:bodyPr wrap="square">
            <a:spAutoFit/>
          </a:bodyPr>
          <a:lstStyle/>
          <a:p>
            <a:pPr eaLnBrk="0" fontAlgn="base" hangingPunct="0">
              <a:spcBef>
                <a:spcPct val="0"/>
              </a:spcBef>
              <a:spcAft>
                <a:spcPct val="0"/>
              </a:spcAft>
              <a:defRPr/>
            </a:pPr>
            <a:r>
              <a:rPr lang="fr-FR" b="1" dirty="0">
                <a:solidFill>
                  <a:srgbClr val="0000FF"/>
                </a:solidFill>
                <a:latin typeface="Arial"/>
                <a:ea typeface="MS PGothic" panose="020B0600070205080204" pitchFamily="34" charset="-128"/>
                <a:cs typeface="Arial"/>
              </a:rPr>
              <a:t>2.4.1. Eaux souterraines:</a:t>
            </a:r>
          </a:p>
          <a:p>
            <a:pPr eaLnBrk="0" fontAlgn="base" hangingPunct="0">
              <a:spcBef>
                <a:spcPct val="0"/>
              </a:spcBef>
              <a:spcAft>
                <a:spcPct val="0"/>
              </a:spcAft>
              <a:defRPr/>
            </a:pPr>
            <a:r>
              <a:rPr lang="fr-FR" b="1" dirty="0">
                <a:solidFill>
                  <a:srgbClr val="FF0000"/>
                </a:solidFill>
                <a:latin typeface="Arial"/>
                <a:ea typeface="MS PGothic" panose="020B0600070205080204" pitchFamily="34" charset="-128"/>
                <a:cs typeface="Arial"/>
              </a:rPr>
              <a:t>Contraintes  </a:t>
            </a:r>
          </a:p>
        </p:txBody>
      </p:sp>
      <p:sp>
        <p:nvSpPr>
          <p:cNvPr id="9" name="Rectangle 8">
            <a:extLst>
              <a:ext uri="{FF2B5EF4-FFF2-40B4-BE49-F238E27FC236}">
                <a16:creationId xmlns:a16="http://schemas.microsoft.com/office/drawing/2014/main" xmlns="" id="{0596F653-5B9D-4367-AAD2-43A655F5DE0D}"/>
              </a:ext>
            </a:extLst>
          </p:cNvPr>
          <p:cNvSpPr/>
          <p:nvPr/>
        </p:nvSpPr>
        <p:spPr>
          <a:xfrm>
            <a:off x="379488" y="1851460"/>
            <a:ext cx="11290270" cy="615553"/>
          </a:xfrm>
          <a:prstGeom prst="rect">
            <a:avLst/>
          </a:prstGeom>
        </p:spPr>
        <p:txBody>
          <a:bodyPr wrap="none">
            <a:spAutoFit/>
          </a:bodyPr>
          <a:lstStyle/>
          <a:p>
            <a:pPr marL="342900" indent="-342900" algn="just">
              <a:buFont typeface="Wingdings" panose="05000000000000000000" pitchFamily="2" charset="2"/>
              <a:buChar char=""/>
            </a:pPr>
            <a:r>
              <a:rPr lang="fr-FR" b="1" i="1" dirty="0">
                <a:latin typeface="Arial" panose="020B0604020202020204" pitchFamily="34" charset="0"/>
                <a:cs typeface="Arial" panose="020B0604020202020204" pitchFamily="34" charset="0"/>
              </a:rPr>
              <a:t>Présence de Fluor en quantité excessive dans les zones centre et nord-ouest du bassin arachidier</a:t>
            </a:r>
          </a:p>
          <a:p>
            <a:pPr marL="342900" lvl="0" indent="-342900" algn="just">
              <a:spcAft>
                <a:spcPts val="0"/>
              </a:spcAft>
              <a:buFont typeface="Wingdings" panose="05000000000000000000" pitchFamily="2" charset="2"/>
              <a:buChar char=""/>
            </a:pPr>
            <a:endParaRPr lang="fr-FR" sz="16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8195" name="Image 18" descr="fluor-maas-08082018 (1)">
            <a:extLst>
              <a:ext uri="{FF2B5EF4-FFF2-40B4-BE49-F238E27FC236}">
                <a16:creationId xmlns:a16="http://schemas.microsoft.com/office/drawing/2014/main" xmlns="" id="{5D2020E8-E0C1-484B-A647-35656196D5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020" y="2316399"/>
            <a:ext cx="5838825" cy="4137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a:extLst>
              <a:ext uri="{FF2B5EF4-FFF2-40B4-BE49-F238E27FC236}">
                <a16:creationId xmlns:a16="http://schemas.microsoft.com/office/drawing/2014/main" xmlns="" id="{E16968F7-34B2-475D-AD55-1448000589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2227" y="3739524"/>
            <a:ext cx="2942163" cy="2608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Image 4" descr="RÃ©sultat de recherche d'images pour &quot;effet fluorose osseuse&quot;">
            <a:extLst>
              <a:ext uri="{FF2B5EF4-FFF2-40B4-BE49-F238E27FC236}">
                <a16:creationId xmlns:a16="http://schemas.microsoft.com/office/drawing/2014/main" xmlns="" id="{28BE16D0-630A-44B7-A37E-C3FBE85590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8409" y="2246015"/>
            <a:ext cx="3116651" cy="2510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62636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96">
            <a:extLst>
              <a:ext uri="{FF2B5EF4-FFF2-40B4-BE49-F238E27FC236}">
                <a16:creationId xmlns:a16="http://schemas.microsoft.com/office/drawing/2014/main" xmlns="" id="{6F3D9A82-703C-4CDB-B6F1-D0CF746E813B}"/>
              </a:ext>
            </a:extLst>
          </p:cNvPr>
          <p:cNvSpPr>
            <a:spLocks noChangeArrowheads="1"/>
          </p:cNvSpPr>
          <p:nvPr/>
        </p:nvSpPr>
        <p:spPr bwMode="gray">
          <a:xfrm>
            <a:off x="481263" y="184215"/>
            <a:ext cx="11454062" cy="440583"/>
          </a:xfrm>
          <a:prstGeom prst="roundRect">
            <a:avLst>
              <a:gd name="adj" fmla="val 50000"/>
            </a:avLst>
          </a:prstGeom>
          <a:solidFill>
            <a:srgbClr val="CCFFFF"/>
          </a:solidFill>
          <a:ln w="28575">
            <a:solidFill>
              <a:schemeClr val="accent1"/>
            </a:solidFill>
            <a:round/>
            <a:headEnd/>
            <a:tailEnd/>
          </a:ln>
        </p:spPr>
        <p:txBody>
          <a:bodyPr wrap="none" anchor="ctr"/>
          <a:lstStyle>
            <a:lvl1pPr marL="514350" indent="-51435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indent="0">
              <a:buNone/>
              <a:defRPr/>
            </a:pPr>
            <a:r>
              <a:rPr lang="fr-FR" sz="2800" b="1" dirty="0">
                <a:solidFill>
                  <a:srgbClr val="0070C0"/>
                </a:solidFill>
              </a:rPr>
              <a:t>2. ANALYSE DE LA MISE EN ŒUVRE DE LA GIRE</a:t>
            </a:r>
          </a:p>
        </p:txBody>
      </p:sp>
      <p:sp>
        <p:nvSpPr>
          <p:cNvPr id="8" name="Rectangle à coins arrondis 24">
            <a:extLst>
              <a:ext uri="{FF2B5EF4-FFF2-40B4-BE49-F238E27FC236}">
                <a16:creationId xmlns:a16="http://schemas.microsoft.com/office/drawing/2014/main" xmlns="" id="{4DCD63B7-275F-494A-BC67-06B63AB5349B}"/>
              </a:ext>
            </a:extLst>
          </p:cNvPr>
          <p:cNvSpPr/>
          <p:nvPr/>
        </p:nvSpPr>
        <p:spPr bwMode="gray">
          <a:xfrm>
            <a:off x="1684997" y="702365"/>
            <a:ext cx="8819970" cy="440583"/>
          </a:xfrm>
          <a:prstGeom prst="roundRect">
            <a:avLst/>
          </a:prstGeom>
          <a:solidFill>
            <a:schemeClr val="accent4">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r>
              <a:rPr lang="fr-FR" sz="2400" b="1" dirty="0">
                <a:solidFill>
                  <a:srgbClr val="0070C0"/>
                </a:solidFill>
                <a:latin typeface="Arial" panose="020B0604020202020204" pitchFamily="34" charset="0"/>
                <a:cs typeface="Arial" panose="020B0604020202020204" pitchFamily="34" charset="0"/>
              </a:rPr>
              <a:t>2.4. Etat des Ressources en eau et usage et les contraintes </a:t>
            </a:r>
          </a:p>
        </p:txBody>
      </p:sp>
      <p:sp>
        <p:nvSpPr>
          <p:cNvPr id="5" name="AutoShape 106">
            <a:extLst>
              <a:ext uri="{FF2B5EF4-FFF2-40B4-BE49-F238E27FC236}">
                <a16:creationId xmlns:a16="http://schemas.microsoft.com/office/drawing/2014/main" xmlns="" id="{74C493FE-77D4-413D-B5A9-10FB45E6D616}"/>
              </a:ext>
            </a:extLst>
          </p:cNvPr>
          <p:cNvSpPr>
            <a:spLocks noChangeArrowheads="1"/>
          </p:cNvSpPr>
          <p:nvPr/>
        </p:nvSpPr>
        <p:spPr bwMode="auto">
          <a:xfrm>
            <a:off x="138222" y="1201680"/>
            <a:ext cx="11908465" cy="5528729"/>
          </a:xfrm>
          <a:prstGeom prst="roundRect">
            <a:avLst>
              <a:gd name="adj" fmla="val 9106"/>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just" eaLnBrk="1" fontAlgn="base" hangingPunct="1">
              <a:spcBef>
                <a:spcPct val="0"/>
              </a:spcBef>
              <a:spcAft>
                <a:spcPct val="0"/>
              </a:spcAft>
            </a:pPr>
            <a:endParaRPr lang="fr-FR" altLang="fr-FR" dirty="0">
              <a:solidFill>
                <a:srgbClr val="343441"/>
              </a:solidFill>
            </a:endParaRPr>
          </a:p>
          <a:p>
            <a:pPr lvl="1" algn="just" eaLnBrk="1" fontAlgn="base" hangingPunct="1">
              <a:spcBef>
                <a:spcPct val="0"/>
              </a:spcBef>
              <a:spcAft>
                <a:spcPct val="0"/>
              </a:spcAft>
            </a:pPr>
            <a:endParaRPr lang="fr-FR" altLang="fr-FR" dirty="0">
              <a:solidFill>
                <a:srgbClr val="343441"/>
              </a:solidFill>
            </a:endParaRPr>
          </a:p>
          <a:p>
            <a:pPr lvl="1" algn="just" eaLnBrk="1" fontAlgn="base" hangingPunct="1">
              <a:spcBef>
                <a:spcPct val="0"/>
              </a:spcBef>
              <a:spcAft>
                <a:spcPct val="0"/>
              </a:spcAft>
            </a:pPr>
            <a:endParaRPr lang="fr-FR" altLang="fr-FR" dirty="0">
              <a:solidFill>
                <a:srgbClr val="343441"/>
              </a:solidFill>
            </a:endParaRPr>
          </a:p>
          <a:p>
            <a:pPr lvl="1" algn="just" eaLnBrk="1" fontAlgn="base" hangingPunct="1">
              <a:spcBef>
                <a:spcPct val="0"/>
              </a:spcBef>
              <a:spcAft>
                <a:spcPct val="0"/>
              </a:spcAft>
            </a:pPr>
            <a:endParaRPr lang="fr-FR" altLang="fr-FR" dirty="0">
              <a:solidFill>
                <a:srgbClr val="343441"/>
              </a:solidFill>
            </a:endParaRPr>
          </a:p>
          <a:p>
            <a:pPr lvl="1" algn="just" eaLnBrk="1" fontAlgn="base" hangingPunct="1">
              <a:spcBef>
                <a:spcPct val="0"/>
              </a:spcBef>
              <a:spcAft>
                <a:spcPct val="0"/>
              </a:spcAft>
            </a:pPr>
            <a:endParaRPr lang="fr-FR" altLang="fr-FR" dirty="0">
              <a:solidFill>
                <a:srgbClr val="343441"/>
              </a:solidFill>
            </a:endParaRPr>
          </a:p>
          <a:p>
            <a:pPr lvl="1" algn="just" eaLnBrk="1" fontAlgn="base" hangingPunct="1">
              <a:spcBef>
                <a:spcPct val="0"/>
              </a:spcBef>
              <a:spcAft>
                <a:spcPct val="0"/>
              </a:spcAft>
            </a:pPr>
            <a:endParaRPr lang="fr-FR" altLang="fr-FR" dirty="0">
              <a:solidFill>
                <a:srgbClr val="343441"/>
              </a:solidFill>
            </a:endParaRPr>
          </a:p>
          <a:p>
            <a:pPr lvl="1" algn="just" eaLnBrk="1" fontAlgn="base" hangingPunct="1">
              <a:spcBef>
                <a:spcPct val="0"/>
              </a:spcBef>
              <a:spcAft>
                <a:spcPct val="0"/>
              </a:spcAft>
            </a:pPr>
            <a:endParaRPr lang="fr-FR" altLang="fr-FR" dirty="0">
              <a:solidFill>
                <a:srgbClr val="343441"/>
              </a:solidFill>
            </a:endParaRPr>
          </a:p>
          <a:p>
            <a:pPr lvl="1" algn="just" eaLnBrk="1" fontAlgn="base" hangingPunct="1">
              <a:spcBef>
                <a:spcPct val="0"/>
              </a:spcBef>
              <a:spcAft>
                <a:spcPct val="0"/>
              </a:spcAft>
            </a:pPr>
            <a:endParaRPr lang="fr-FR" altLang="fr-FR" dirty="0">
              <a:solidFill>
                <a:srgbClr val="343441"/>
              </a:solidFill>
              <a:latin typeface="Times New Roman" panose="02020603050405020304" pitchFamily="18" charset="0"/>
            </a:endParaRPr>
          </a:p>
        </p:txBody>
      </p:sp>
      <p:sp>
        <p:nvSpPr>
          <p:cNvPr id="2" name="Rectangle 1">
            <a:extLst>
              <a:ext uri="{FF2B5EF4-FFF2-40B4-BE49-F238E27FC236}">
                <a16:creationId xmlns:a16="http://schemas.microsoft.com/office/drawing/2014/main" xmlns="" id="{C297A50D-8A28-4BB3-8A23-0D770762B033}"/>
              </a:ext>
            </a:extLst>
          </p:cNvPr>
          <p:cNvSpPr/>
          <p:nvPr/>
        </p:nvSpPr>
        <p:spPr>
          <a:xfrm>
            <a:off x="301122" y="1297966"/>
            <a:ext cx="3654188" cy="646331"/>
          </a:xfrm>
          <a:prstGeom prst="rect">
            <a:avLst/>
          </a:prstGeom>
        </p:spPr>
        <p:txBody>
          <a:bodyPr wrap="square">
            <a:spAutoFit/>
          </a:bodyPr>
          <a:lstStyle/>
          <a:p>
            <a:pPr eaLnBrk="0" fontAlgn="base" hangingPunct="0">
              <a:spcBef>
                <a:spcPct val="0"/>
              </a:spcBef>
              <a:spcAft>
                <a:spcPct val="0"/>
              </a:spcAft>
              <a:defRPr/>
            </a:pPr>
            <a:r>
              <a:rPr lang="fr-FR" b="1" dirty="0">
                <a:solidFill>
                  <a:srgbClr val="0000FF"/>
                </a:solidFill>
                <a:latin typeface="Arial"/>
                <a:ea typeface="MS PGothic" panose="020B0600070205080204" pitchFamily="34" charset="-128"/>
                <a:cs typeface="Arial"/>
              </a:rPr>
              <a:t>2.4.1. Eaux souterraines:</a:t>
            </a:r>
          </a:p>
          <a:p>
            <a:pPr eaLnBrk="0" fontAlgn="base" hangingPunct="0">
              <a:spcBef>
                <a:spcPct val="0"/>
              </a:spcBef>
              <a:spcAft>
                <a:spcPct val="0"/>
              </a:spcAft>
              <a:defRPr/>
            </a:pPr>
            <a:r>
              <a:rPr lang="fr-FR" b="1" dirty="0">
                <a:solidFill>
                  <a:srgbClr val="FF0000"/>
                </a:solidFill>
                <a:latin typeface="Arial"/>
                <a:ea typeface="MS PGothic" panose="020B0600070205080204" pitchFamily="34" charset="-128"/>
                <a:cs typeface="Arial"/>
              </a:rPr>
              <a:t>Contraintes  </a:t>
            </a:r>
          </a:p>
        </p:txBody>
      </p:sp>
      <p:sp>
        <p:nvSpPr>
          <p:cNvPr id="9" name="Rectangle 8">
            <a:extLst>
              <a:ext uri="{FF2B5EF4-FFF2-40B4-BE49-F238E27FC236}">
                <a16:creationId xmlns:a16="http://schemas.microsoft.com/office/drawing/2014/main" xmlns="" id="{0596F653-5B9D-4367-AAD2-43A655F5DE0D}"/>
              </a:ext>
            </a:extLst>
          </p:cNvPr>
          <p:cNvSpPr/>
          <p:nvPr/>
        </p:nvSpPr>
        <p:spPr>
          <a:xfrm>
            <a:off x="883259" y="1872726"/>
            <a:ext cx="5285421" cy="338554"/>
          </a:xfrm>
          <a:prstGeom prst="rect">
            <a:avLst/>
          </a:prstGeom>
        </p:spPr>
        <p:txBody>
          <a:bodyPr wrap="none">
            <a:spAutoFit/>
          </a:bodyPr>
          <a:lstStyle/>
          <a:p>
            <a:pPr marL="342900" indent="-342900" algn="just">
              <a:buFont typeface="Wingdings" panose="05000000000000000000" pitchFamily="2" charset="2"/>
              <a:buChar char=""/>
            </a:pPr>
            <a:r>
              <a:rPr lang="fr-FR" sz="1600" b="1" i="1" dirty="0">
                <a:effectLst/>
                <a:latin typeface="Arial" panose="020B0604020202020204" pitchFamily="34" charset="0"/>
                <a:ea typeface="Calibri" panose="020F0502020204030204" pitchFamily="34" charset="0"/>
                <a:cs typeface="Arial" panose="020B0604020202020204" pitchFamily="34" charset="0"/>
              </a:rPr>
              <a:t>Concentration de chlorure dans certaines zones </a:t>
            </a:r>
            <a:endParaRPr lang="fr-FR" sz="16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9218" name="Image 19" descr="tds-maas08082018 (1)">
            <a:extLst>
              <a:ext uri="{FF2B5EF4-FFF2-40B4-BE49-F238E27FC236}">
                <a16:creationId xmlns:a16="http://schemas.microsoft.com/office/drawing/2014/main" xmlns="" id="{65D2CBA9-3B9F-438E-AE24-88BAEBA07D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832" y="2178806"/>
            <a:ext cx="6748880" cy="4381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FDACE829-F916-466F-AFDC-FA49ED5ACCAD}"/>
              </a:ext>
            </a:extLst>
          </p:cNvPr>
          <p:cNvSpPr/>
          <p:nvPr/>
        </p:nvSpPr>
        <p:spPr>
          <a:xfrm>
            <a:off x="7424321" y="2211280"/>
            <a:ext cx="4133269" cy="2031325"/>
          </a:xfrm>
          <a:prstGeom prst="rect">
            <a:avLst/>
          </a:prstGeom>
          <a:ln w="38100">
            <a:solidFill>
              <a:srgbClr val="0070C0"/>
            </a:solidFill>
          </a:ln>
        </p:spPr>
        <p:txBody>
          <a:bodyPr wrap="square">
            <a:spAutoFit/>
          </a:bodyPr>
          <a:lstStyle/>
          <a:p>
            <a:r>
              <a:rPr lang="fr-FR" dirty="0">
                <a:latin typeface="Arial" panose="020B0604020202020204" pitchFamily="34" charset="0"/>
                <a:ea typeface="Calibri" panose="020F0502020204030204" pitchFamily="34" charset="0"/>
              </a:rPr>
              <a:t>Pour les concentrations en chlorures, les valeurs excessives sont localisées surtout dans les zones deltaïques (estuaires) et diminuent de manière progressive vers le centre du bassin arachidier et l’Est du pays comme le montre la figure</a:t>
            </a:r>
            <a:endParaRPr lang="fr-FR" dirty="0"/>
          </a:p>
        </p:txBody>
      </p:sp>
    </p:spTree>
    <p:extLst>
      <p:ext uri="{BB962C8B-B14F-4D97-AF65-F5344CB8AC3E}">
        <p14:creationId xmlns:p14="http://schemas.microsoft.com/office/powerpoint/2010/main" val="914831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96">
            <a:extLst>
              <a:ext uri="{FF2B5EF4-FFF2-40B4-BE49-F238E27FC236}">
                <a16:creationId xmlns:a16="http://schemas.microsoft.com/office/drawing/2014/main" xmlns="" id="{6F3D9A82-703C-4CDB-B6F1-D0CF746E813B}"/>
              </a:ext>
            </a:extLst>
          </p:cNvPr>
          <p:cNvSpPr>
            <a:spLocks noChangeArrowheads="1"/>
          </p:cNvSpPr>
          <p:nvPr/>
        </p:nvSpPr>
        <p:spPr bwMode="gray">
          <a:xfrm>
            <a:off x="481263" y="184215"/>
            <a:ext cx="11454062" cy="440583"/>
          </a:xfrm>
          <a:prstGeom prst="roundRect">
            <a:avLst>
              <a:gd name="adj" fmla="val 50000"/>
            </a:avLst>
          </a:prstGeom>
          <a:solidFill>
            <a:srgbClr val="CCFFFF"/>
          </a:solidFill>
          <a:ln w="28575">
            <a:solidFill>
              <a:schemeClr val="accent1"/>
            </a:solidFill>
            <a:round/>
            <a:headEnd/>
            <a:tailEnd/>
          </a:ln>
        </p:spPr>
        <p:txBody>
          <a:bodyPr wrap="none" anchor="ctr"/>
          <a:lstStyle>
            <a:lvl1pPr marL="514350" indent="-51435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indent="0">
              <a:buNone/>
              <a:defRPr/>
            </a:pPr>
            <a:r>
              <a:rPr lang="fr-FR" sz="2800" b="1" dirty="0">
                <a:solidFill>
                  <a:srgbClr val="0070C0"/>
                </a:solidFill>
              </a:rPr>
              <a:t>2. ANALYSE DE LA MISE EN ŒUVRE DE LA GIRE</a:t>
            </a:r>
          </a:p>
        </p:txBody>
      </p:sp>
      <p:sp>
        <p:nvSpPr>
          <p:cNvPr id="8" name="Rectangle à coins arrondis 24">
            <a:extLst>
              <a:ext uri="{FF2B5EF4-FFF2-40B4-BE49-F238E27FC236}">
                <a16:creationId xmlns:a16="http://schemas.microsoft.com/office/drawing/2014/main" xmlns="" id="{4DCD63B7-275F-494A-BC67-06B63AB5349B}"/>
              </a:ext>
            </a:extLst>
          </p:cNvPr>
          <p:cNvSpPr/>
          <p:nvPr/>
        </p:nvSpPr>
        <p:spPr bwMode="gray">
          <a:xfrm>
            <a:off x="1684997" y="702365"/>
            <a:ext cx="8819970" cy="440583"/>
          </a:xfrm>
          <a:prstGeom prst="roundRect">
            <a:avLst/>
          </a:prstGeom>
          <a:solidFill>
            <a:schemeClr val="accent4">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r>
              <a:rPr lang="fr-FR" sz="2400" b="1" dirty="0">
                <a:solidFill>
                  <a:srgbClr val="0070C0"/>
                </a:solidFill>
                <a:latin typeface="Arial" panose="020B0604020202020204" pitchFamily="34" charset="0"/>
                <a:cs typeface="Arial" panose="020B0604020202020204" pitchFamily="34" charset="0"/>
              </a:rPr>
              <a:t>2.4. Etat des Ressources en eau et usage et les contraintes </a:t>
            </a:r>
          </a:p>
        </p:txBody>
      </p:sp>
      <p:sp>
        <p:nvSpPr>
          <p:cNvPr id="5" name="AutoShape 106">
            <a:extLst>
              <a:ext uri="{FF2B5EF4-FFF2-40B4-BE49-F238E27FC236}">
                <a16:creationId xmlns:a16="http://schemas.microsoft.com/office/drawing/2014/main" xmlns="" id="{74C493FE-77D4-413D-B5A9-10FB45E6D616}"/>
              </a:ext>
            </a:extLst>
          </p:cNvPr>
          <p:cNvSpPr>
            <a:spLocks noChangeArrowheads="1"/>
          </p:cNvSpPr>
          <p:nvPr/>
        </p:nvSpPr>
        <p:spPr bwMode="auto">
          <a:xfrm>
            <a:off x="340249" y="1201681"/>
            <a:ext cx="11454063" cy="4624962"/>
          </a:xfrm>
          <a:prstGeom prst="roundRect">
            <a:avLst>
              <a:gd name="adj" fmla="val 9106"/>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just" eaLnBrk="1" fontAlgn="base" hangingPunct="1">
              <a:spcBef>
                <a:spcPct val="0"/>
              </a:spcBef>
              <a:spcAft>
                <a:spcPct val="0"/>
              </a:spcAft>
            </a:pPr>
            <a:endParaRPr lang="fr-FR" altLang="fr-FR" dirty="0">
              <a:solidFill>
                <a:srgbClr val="343441"/>
              </a:solidFill>
            </a:endParaRPr>
          </a:p>
          <a:p>
            <a:pPr lvl="1" algn="just" eaLnBrk="1" fontAlgn="base" hangingPunct="1">
              <a:spcBef>
                <a:spcPct val="0"/>
              </a:spcBef>
              <a:spcAft>
                <a:spcPct val="0"/>
              </a:spcAft>
            </a:pPr>
            <a:endParaRPr lang="fr-FR" altLang="fr-FR" dirty="0">
              <a:solidFill>
                <a:srgbClr val="343441"/>
              </a:solidFill>
            </a:endParaRPr>
          </a:p>
          <a:p>
            <a:pPr lvl="1" algn="just" eaLnBrk="1" fontAlgn="base" hangingPunct="1">
              <a:spcBef>
                <a:spcPct val="0"/>
              </a:spcBef>
              <a:spcAft>
                <a:spcPct val="0"/>
              </a:spcAft>
            </a:pPr>
            <a:endParaRPr lang="fr-FR" altLang="fr-FR" dirty="0">
              <a:solidFill>
                <a:srgbClr val="343441"/>
              </a:solidFill>
            </a:endParaRPr>
          </a:p>
          <a:p>
            <a:pPr lvl="1" algn="just" eaLnBrk="1" fontAlgn="base" hangingPunct="1">
              <a:spcBef>
                <a:spcPct val="0"/>
              </a:spcBef>
              <a:spcAft>
                <a:spcPct val="0"/>
              </a:spcAft>
            </a:pPr>
            <a:endParaRPr lang="fr-FR" altLang="fr-FR" dirty="0">
              <a:solidFill>
                <a:srgbClr val="343441"/>
              </a:solidFill>
            </a:endParaRPr>
          </a:p>
          <a:p>
            <a:pPr lvl="1" algn="just" eaLnBrk="1" fontAlgn="base" hangingPunct="1">
              <a:spcBef>
                <a:spcPct val="0"/>
              </a:spcBef>
              <a:spcAft>
                <a:spcPct val="0"/>
              </a:spcAft>
            </a:pPr>
            <a:endParaRPr lang="fr-FR" altLang="fr-FR" dirty="0">
              <a:solidFill>
                <a:srgbClr val="343441"/>
              </a:solidFill>
            </a:endParaRPr>
          </a:p>
          <a:p>
            <a:pPr lvl="1" algn="just" eaLnBrk="1" fontAlgn="base" hangingPunct="1">
              <a:spcBef>
                <a:spcPct val="0"/>
              </a:spcBef>
              <a:spcAft>
                <a:spcPct val="0"/>
              </a:spcAft>
            </a:pPr>
            <a:endParaRPr lang="fr-FR" altLang="fr-FR" dirty="0">
              <a:solidFill>
                <a:srgbClr val="343441"/>
              </a:solidFill>
            </a:endParaRPr>
          </a:p>
          <a:p>
            <a:pPr lvl="1" algn="just" eaLnBrk="1" fontAlgn="base" hangingPunct="1">
              <a:spcBef>
                <a:spcPct val="0"/>
              </a:spcBef>
              <a:spcAft>
                <a:spcPct val="0"/>
              </a:spcAft>
            </a:pPr>
            <a:endParaRPr lang="fr-FR" altLang="fr-FR" dirty="0">
              <a:solidFill>
                <a:srgbClr val="343441"/>
              </a:solidFill>
            </a:endParaRPr>
          </a:p>
          <a:p>
            <a:pPr lvl="1" algn="just" eaLnBrk="1" fontAlgn="base" hangingPunct="1">
              <a:spcBef>
                <a:spcPct val="0"/>
              </a:spcBef>
              <a:spcAft>
                <a:spcPct val="0"/>
              </a:spcAft>
            </a:pPr>
            <a:endParaRPr lang="fr-FR" altLang="fr-FR" dirty="0">
              <a:solidFill>
                <a:srgbClr val="343441"/>
              </a:solidFill>
              <a:latin typeface="Times New Roman" panose="02020603050405020304" pitchFamily="18" charset="0"/>
            </a:endParaRPr>
          </a:p>
        </p:txBody>
      </p:sp>
      <p:sp>
        <p:nvSpPr>
          <p:cNvPr id="2" name="Rectangle 1">
            <a:extLst>
              <a:ext uri="{FF2B5EF4-FFF2-40B4-BE49-F238E27FC236}">
                <a16:creationId xmlns:a16="http://schemas.microsoft.com/office/drawing/2014/main" xmlns="" id="{C297A50D-8A28-4BB3-8A23-0D770762B033}"/>
              </a:ext>
            </a:extLst>
          </p:cNvPr>
          <p:cNvSpPr/>
          <p:nvPr/>
        </p:nvSpPr>
        <p:spPr>
          <a:xfrm>
            <a:off x="832754" y="1383030"/>
            <a:ext cx="3654188" cy="1015663"/>
          </a:xfrm>
          <a:prstGeom prst="rect">
            <a:avLst/>
          </a:prstGeom>
        </p:spPr>
        <p:txBody>
          <a:bodyPr wrap="square">
            <a:spAutoFit/>
          </a:bodyPr>
          <a:lstStyle/>
          <a:p>
            <a:pPr eaLnBrk="0" fontAlgn="base" hangingPunct="0">
              <a:spcBef>
                <a:spcPct val="0"/>
              </a:spcBef>
              <a:spcAft>
                <a:spcPct val="0"/>
              </a:spcAft>
              <a:defRPr/>
            </a:pPr>
            <a:r>
              <a:rPr lang="fr-FR" sz="2000" b="1" dirty="0">
                <a:solidFill>
                  <a:srgbClr val="0000FF"/>
                </a:solidFill>
                <a:latin typeface="Arial"/>
                <a:ea typeface="MS PGothic" panose="020B0600070205080204" pitchFamily="34" charset="-128"/>
                <a:cs typeface="Arial"/>
              </a:rPr>
              <a:t>2.4.1. Eaux souterraines:</a:t>
            </a:r>
          </a:p>
          <a:p>
            <a:pPr eaLnBrk="0" fontAlgn="base" hangingPunct="0">
              <a:spcBef>
                <a:spcPct val="0"/>
              </a:spcBef>
              <a:spcAft>
                <a:spcPct val="0"/>
              </a:spcAft>
              <a:defRPr/>
            </a:pPr>
            <a:endParaRPr lang="fr-FR" sz="2000" b="1" dirty="0">
              <a:solidFill>
                <a:srgbClr val="0000FF"/>
              </a:solidFill>
              <a:latin typeface="Arial"/>
              <a:ea typeface="MS PGothic" panose="020B0600070205080204" pitchFamily="34" charset="-128"/>
              <a:cs typeface="Arial"/>
            </a:endParaRPr>
          </a:p>
          <a:p>
            <a:pPr eaLnBrk="0" fontAlgn="base" hangingPunct="0">
              <a:spcBef>
                <a:spcPct val="0"/>
              </a:spcBef>
              <a:spcAft>
                <a:spcPct val="0"/>
              </a:spcAft>
              <a:defRPr/>
            </a:pPr>
            <a:r>
              <a:rPr lang="fr-FR" sz="2000" b="1" dirty="0">
                <a:solidFill>
                  <a:srgbClr val="FF0000"/>
                </a:solidFill>
                <a:latin typeface="Arial"/>
                <a:ea typeface="MS PGothic" panose="020B0600070205080204" pitchFamily="34" charset="-128"/>
                <a:cs typeface="Arial"/>
              </a:rPr>
              <a:t>Contraintes  </a:t>
            </a:r>
          </a:p>
        </p:txBody>
      </p:sp>
      <p:sp>
        <p:nvSpPr>
          <p:cNvPr id="9" name="Rectangle 8">
            <a:extLst>
              <a:ext uri="{FF2B5EF4-FFF2-40B4-BE49-F238E27FC236}">
                <a16:creationId xmlns:a16="http://schemas.microsoft.com/office/drawing/2014/main" xmlns="" id="{0596F653-5B9D-4367-AAD2-43A655F5DE0D}"/>
              </a:ext>
            </a:extLst>
          </p:cNvPr>
          <p:cNvSpPr/>
          <p:nvPr/>
        </p:nvSpPr>
        <p:spPr>
          <a:xfrm>
            <a:off x="719218" y="2621128"/>
            <a:ext cx="8943474" cy="369332"/>
          </a:xfrm>
          <a:prstGeom prst="rect">
            <a:avLst/>
          </a:prstGeom>
        </p:spPr>
        <p:txBody>
          <a:bodyPr wrap="none">
            <a:spAutoFit/>
          </a:bodyPr>
          <a:lstStyle/>
          <a:p>
            <a:pPr marL="342900" indent="-342900" algn="just">
              <a:buFont typeface="Wingdings" panose="05000000000000000000" pitchFamily="2" charset="2"/>
              <a:buChar char=""/>
            </a:pPr>
            <a:r>
              <a:rPr lang="fr-FR" b="1" i="1" dirty="0">
                <a:effectLst/>
                <a:latin typeface="Arial" panose="020B0604020202020204" pitchFamily="34" charset="0"/>
                <a:ea typeface="Calibri" panose="020F0502020204030204" pitchFamily="34" charset="0"/>
                <a:cs typeface="Arial" panose="020B0604020202020204" pitchFamily="34" charset="0"/>
              </a:rPr>
              <a:t>Abaissement de la nappe due à la péjoration des conditions pluviométriques</a:t>
            </a:r>
            <a:endParaRPr lang="fr-FR"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xmlns="" id="{78CDCFFF-7D85-42F1-BE08-B2917D5ED36A}"/>
              </a:ext>
            </a:extLst>
          </p:cNvPr>
          <p:cNvSpPr/>
          <p:nvPr/>
        </p:nvSpPr>
        <p:spPr>
          <a:xfrm>
            <a:off x="694936" y="3497849"/>
            <a:ext cx="6353021" cy="369332"/>
          </a:xfrm>
          <a:prstGeom prst="rect">
            <a:avLst/>
          </a:prstGeom>
        </p:spPr>
        <p:txBody>
          <a:bodyPr wrap="none">
            <a:spAutoFit/>
          </a:bodyPr>
          <a:lstStyle/>
          <a:p>
            <a:pPr marL="342900" indent="-342900" algn="just">
              <a:buFont typeface="Wingdings" panose="05000000000000000000" pitchFamily="2" charset="2"/>
              <a:buChar char=""/>
            </a:pPr>
            <a:r>
              <a:rPr lang="fr-FR" b="1" i="1" dirty="0">
                <a:effectLst/>
                <a:latin typeface="Arial" panose="020B0604020202020204" pitchFamily="34" charset="0"/>
                <a:ea typeface="Calibri" panose="020F0502020204030204" pitchFamily="34" charset="0"/>
                <a:cs typeface="Arial" panose="020B0604020202020204" pitchFamily="34" charset="0"/>
              </a:rPr>
              <a:t>Pression relativement forte sur les eaux souterraines</a:t>
            </a:r>
            <a:endParaRPr lang="fr-FR"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xmlns="" id="{9A427226-8A46-4F19-8A20-7EC9AAB53C5E}"/>
              </a:ext>
            </a:extLst>
          </p:cNvPr>
          <p:cNvSpPr/>
          <p:nvPr/>
        </p:nvSpPr>
        <p:spPr>
          <a:xfrm>
            <a:off x="718767" y="4279181"/>
            <a:ext cx="7836441" cy="369332"/>
          </a:xfrm>
          <a:prstGeom prst="rect">
            <a:avLst/>
          </a:prstGeom>
        </p:spPr>
        <p:txBody>
          <a:bodyPr wrap="none">
            <a:spAutoFit/>
          </a:bodyPr>
          <a:lstStyle/>
          <a:p>
            <a:pPr marL="342900" indent="-342900" algn="just">
              <a:buFont typeface="Wingdings" panose="05000000000000000000" pitchFamily="2" charset="2"/>
              <a:buChar char=""/>
            </a:pPr>
            <a:r>
              <a:rPr lang="fr-FR" b="1" i="1" dirty="0">
                <a:latin typeface="Arial" panose="020B0604020202020204" pitchFamily="34" charset="0"/>
                <a:ea typeface="Calibri" panose="020F0502020204030204" pitchFamily="34" charset="0"/>
                <a:cs typeface="Arial" panose="020B0604020202020204" pitchFamily="34" charset="0"/>
              </a:rPr>
              <a:t>Insuffisance des connaissances des usages et des besoins en eau</a:t>
            </a:r>
            <a:endParaRPr lang="fr-FR"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xmlns="" id="{282A9A5F-ECA7-4EF4-BE08-799A9188877F}"/>
              </a:ext>
            </a:extLst>
          </p:cNvPr>
          <p:cNvSpPr/>
          <p:nvPr/>
        </p:nvSpPr>
        <p:spPr>
          <a:xfrm>
            <a:off x="669273" y="5088293"/>
            <a:ext cx="11072262" cy="369332"/>
          </a:xfrm>
          <a:prstGeom prst="rect">
            <a:avLst/>
          </a:prstGeom>
        </p:spPr>
        <p:txBody>
          <a:bodyPr wrap="none">
            <a:spAutoFit/>
          </a:bodyPr>
          <a:lstStyle/>
          <a:p>
            <a:pPr marL="342900" indent="-342900" algn="just">
              <a:buFont typeface="Wingdings" panose="05000000000000000000" pitchFamily="2" charset="2"/>
              <a:buChar char=""/>
            </a:pPr>
            <a:r>
              <a:rPr lang="fr-FR" b="1" i="1" dirty="0">
                <a:latin typeface="Arial" panose="020B0604020202020204" pitchFamily="34" charset="0"/>
                <a:ea typeface="Calibri" panose="020F0502020204030204" pitchFamily="34" charset="0"/>
                <a:cs typeface="Arial" panose="020B0604020202020204" pitchFamily="34" charset="0"/>
              </a:rPr>
              <a:t>Faible connaissance des impacts des pompages et de l’utilisation des eaux sur l’environnement</a:t>
            </a:r>
            <a:endParaRPr lang="fr-FR"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11190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96">
            <a:extLst>
              <a:ext uri="{FF2B5EF4-FFF2-40B4-BE49-F238E27FC236}">
                <a16:creationId xmlns:a16="http://schemas.microsoft.com/office/drawing/2014/main" xmlns="" id="{6F3D9A82-703C-4CDB-B6F1-D0CF746E813B}"/>
              </a:ext>
            </a:extLst>
          </p:cNvPr>
          <p:cNvSpPr>
            <a:spLocks noChangeArrowheads="1"/>
          </p:cNvSpPr>
          <p:nvPr/>
        </p:nvSpPr>
        <p:spPr bwMode="gray">
          <a:xfrm>
            <a:off x="481263" y="237380"/>
            <a:ext cx="11454062" cy="664988"/>
          </a:xfrm>
          <a:prstGeom prst="roundRect">
            <a:avLst>
              <a:gd name="adj" fmla="val 50000"/>
            </a:avLst>
          </a:prstGeom>
          <a:solidFill>
            <a:srgbClr val="CCFFFF"/>
          </a:solidFill>
          <a:ln w="28575">
            <a:solidFill>
              <a:schemeClr val="accent1"/>
            </a:solidFill>
            <a:round/>
            <a:headEnd/>
            <a:tailEnd/>
          </a:ln>
        </p:spPr>
        <p:txBody>
          <a:bodyPr wrap="none" anchor="ctr"/>
          <a:lstStyle>
            <a:lvl1pPr marL="514350" indent="-51435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indent="0">
              <a:buNone/>
              <a:defRPr/>
            </a:pPr>
            <a:r>
              <a:rPr lang="fr-FR" b="1" dirty="0">
                <a:solidFill>
                  <a:srgbClr val="0070C0"/>
                </a:solidFill>
              </a:rPr>
              <a:t>3. ENJEUX ET DEFIS DE LA GIRE AU SENEGAL </a:t>
            </a:r>
          </a:p>
        </p:txBody>
      </p:sp>
      <p:sp>
        <p:nvSpPr>
          <p:cNvPr id="4" name="Rectangle à coins arrondis 24">
            <a:extLst>
              <a:ext uri="{FF2B5EF4-FFF2-40B4-BE49-F238E27FC236}">
                <a16:creationId xmlns:a16="http://schemas.microsoft.com/office/drawing/2014/main" xmlns="" id="{DDAD5327-CF48-46DC-94AC-5123AE632F95}"/>
              </a:ext>
            </a:extLst>
          </p:cNvPr>
          <p:cNvSpPr/>
          <p:nvPr/>
        </p:nvSpPr>
        <p:spPr bwMode="gray">
          <a:xfrm>
            <a:off x="1684997" y="1010722"/>
            <a:ext cx="8449606" cy="440583"/>
          </a:xfrm>
          <a:prstGeom prst="roundRect">
            <a:avLst/>
          </a:prstGeom>
          <a:solidFill>
            <a:schemeClr val="accent4">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fr-FR" sz="2400" b="1" dirty="0">
                <a:solidFill>
                  <a:srgbClr val="0070C0"/>
                </a:solidFill>
                <a:latin typeface="Arial" panose="020B0604020202020204" pitchFamily="34" charset="0"/>
                <a:cs typeface="Arial" panose="020B0604020202020204" pitchFamily="34" charset="0"/>
              </a:rPr>
              <a:t>3.1. Enjeux et Défis </a:t>
            </a:r>
          </a:p>
        </p:txBody>
      </p:sp>
      <p:sp>
        <p:nvSpPr>
          <p:cNvPr id="5" name="Rectangle 4">
            <a:extLst>
              <a:ext uri="{FF2B5EF4-FFF2-40B4-BE49-F238E27FC236}">
                <a16:creationId xmlns:a16="http://schemas.microsoft.com/office/drawing/2014/main" xmlns="" id="{7FA29FC6-F5A1-4AC2-A256-F0494B1D4DB3}"/>
              </a:ext>
            </a:extLst>
          </p:cNvPr>
          <p:cNvSpPr/>
          <p:nvPr/>
        </p:nvSpPr>
        <p:spPr>
          <a:xfrm>
            <a:off x="566295" y="1743477"/>
            <a:ext cx="5929828" cy="369332"/>
          </a:xfrm>
          <a:prstGeom prst="rect">
            <a:avLst/>
          </a:prstGeom>
        </p:spPr>
        <p:txBody>
          <a:bodyPr wrap="none">
            <a:spAutoFit/>
          </a:bodyPr>
          <a:lstStyle/>
          <a:p>
            <a:pPr marL="342900" indent="-342900" algn="just">
              <a:buFont typeface="Wingdings" panose="05000000000000000000" pitchFamily="2" charset="2"/>
              <a:buChar char=""/>
            </a:pPr>
            <a:r>
              <a:rPr lang="fr-FR" b="1" i="1" dirty="0">
                <a:effectLst/>
                <a:latin typeface="Arial" panose="020B0604020202020204" pitchFamily="34" charset="0"/>
                <a:ea typeface="Calibri" panose="020F0502020204030204" pitchFamily="34" charset="0"/>
                <a:cs typeface="Arial" panose="020B0604020202020204" pitchFamily="34" charset="0"/>
              </a:rPr>
              <a:t>Connaissance et partage des données sur les RE</a:t>
            </a:r>
            <a:endParaRPr lang="fr-FR"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0242" name="Image 20" descr="RÃ©sultat de recherche d'images pour &quot;photos Ã©tudes&quot;">
            <a:extLst>
              <a:ext uri="{FF2B5EF4-FFF2-40B4-BE49-F238E27FC236}">
                <a16:creationId xmlns:a16="http://schemas.microsoft.com/office/drawing/2014/main" xmlns="" id="{85650B20-5D87-4061-BDC4-C8F6F8D6F1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263" y="2292414"/>
            <a:ext cx="22860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378686A0-A851-480A-8FE8-7F59FAA57B39}"/>
              </a:ext>
            </a:extLst>
          </p:cNvPr>
          <p:cNvSpPr/>
          <p:nvPr/>
        </p:nvSpPr>
        <p:spPr>
          <a:xfrm>
            <a:off x="3048000" y="2255321"/>
            <a:ext cx="8449606" cy="4231928"/>
          </a:xfrm>
          <a:prstGeom prst="rect">
            <a:avLst/>
          </a:prstGeom>
          <a:ln w="19050">
            <a:solidFill>
              <a:schemeClr val="accent4">
                <a:lumMod val="60000"/>
                <a:lumOff val="40000"/>
              </a:schemeClr>
            </a:solidFill>
          </a:ln>
        </p:spPr>
        <p:txBody>
          <a:bodyPr wrap="square">
            <a:spAutoFit/>
          </a:bodyPr>
          <a:lstStyle/>
          <a:p>
            <a:pPr marL="342900" lvl="0" indent="-342900" algn="just">
              <a:lnSpc>
                <a:spcPct val="115000"/>
              </a:lnSpc>
              <a:spcAft>
                <a:spcPts val="0"/>
              </a:spcAft>
              <a:buSzPts val="900"/>
              <a:buFont typeface="Wingdings" panose="05000000000000000000" pitchFamily="2" charset="2"/>
              <a:buBlip>
                <a:blip r:embed="rId4"/>
              </a:buBlip>
            </a:pPr>
            <a:r>
              <a:rPr lang="fr-FR" sz="2000" dirty="0">
                <a:latin typeface="Arial" panose="020B0604020202020204" pitchFamily="34" charset="0"/>
                <a:ea typeface="MS Gothic" panose="020B0609070205080204" pitchFamily="49" charset="-128"/>
                <a:cs typeface="Arial" panose="020B0604020202020204" pitchFamily="34" charset="0"/>
              </a:rPr>
              <a:t>Connaitre les zones non encore couvertes par la réalisation des études globales et spécifiques tout en développant la recherche-action ; </a:t>
            </a:r>
            <a:endParaRPr lang="fr-FR" sz="20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spcAft>
                <a:spcPts val="0"/>
              </a:spcAft>
              <a:buSzPts val="900"/>
              <a:buFont typeface="Wingdings" panose="05000000000000000000" pitchFamily="2" charset="2"/>
              <a:buBlip>
                <a:blip r:embed="rId4"/>
              </a:buBlip>
            </a:pPr>
            <a:r>
              <a:rPr lang="fr-FR" sz="2000" dirty="0">
                <a:latin typeface="Arial" panose="020B0604020202020204" pitchFamily="34" charset="0"/>
                <a:ea typeface="MS Gothic" panose="020B0609070205080204" pitchFamily="49" charset="-128"/>
                <a:cs typeface="Arial" panose="020B0604020202020204" pitchFamily="34" charset="0"/>
              </a:rPr>
              <a:t>Optimiser le réseau de suivi quantitatif et qualitatif des ressources en eau </a:t>
            </a:r>
          </a:p>
          <a:p>
            <a:pPr marL="342900" lvl="0" indent="-342900" algn="just">
              <a:spcAft>
                <a:spcPts val="0"/>
              </a:spcAft>
              <a:buSzPts val="900"/>
              <a:buFont typeface="Wingdings" panose="05000000000000000000" pitchFamily="2" charset="2"/>
              <a:buBlip>
                <a:blip r:embed="rId4"/>
              </a:buBlip>
            </a:pPr>
            <a:r>
              <a:rPr lang="fr-FR" sz="2000" dirty="0">
                <a:latin typeface="Arial" panose="020B0604020202020204" pitchFamily="34" charset="0"/>
                <a:ea typeface="MS Gothic" panose="020B0609070205080204" pitchFamily="49" charset="-128"/>
                <a:cs typeface="Arial" panose="020B0604020202020204" pitchFamily="34" charset="0"/>
              </a:rPr>
              <a:t>Besoin de mettre en place une situation de référence des prélèvements et des usages </a:t>
            </a:r>
          </a:p>
          <a:p>
            <a:pPr marL="342900" lvl="0" indent="-342900" algn="just">
              <a:spcAft>
                <a:spcPts val="0"/>
              </a:spcAft>
              <a:buSzPts val="900"/>
              <a:buFont typeface="Wingdings" panose="05000000000000000000" pitchFamily="2" charset="2"/>
              <a:buBlip>
                <a:blip r:embed="rId4"/>
              </a:buBlip>
            </a:pPr>
            <a:r>
              <a:rPr lang="fr-FR" sz="2000" dirty="0">
                <a:latin typeface="Arial" panose="020B0604020202020204" pitchFamily="34" charset="0"/>
                <a:ea typeface="MS Gothic" panose="020B0609070205080204" pitchFamily="49" charset="-128"/>
                <a:cs typeface="Arial" panose="020B0604020202020204" pitchFamily="34" charset="0"/>
              </a:rPr>
              <a:t>Disposer d’un référentiel national des sources de données sur la ressource </a:t>
            </a:r>
          </a:p>
          <a:p>
            <a:pPr marL="342900" lvl="0" indent="-342900" algn="just">
              <a:spcAft>
                <a:spcPts val="0"/>
              </a:spcAft>
              <a:buSzPts val="900"/>
              <a:buFont typeface="Wingdings" panose="05000000000000000000" pitchFamily="2" charset="2"/>
              <a:buBlip>
                <a:blip r:embed="rId4"/>
              </a:buBlip>
            </a:pPr>
            <a:r>
              <a:rPr lang="fr-FR" sz="2000" dirty="0">
                <a:latin typeface="Arial" panose="020B0604020202020204" pitchFamily="34" charset="0"/>
                <a:ea typeface="MS Gothic" panose="020B0609070205080204" pitchFamily="49" charset="-128"/>
                <a:cs typeface="Arial" panose="020B0604020202020204" pitchFamily="34" charset="0"/>
              </a:rPr>
              <a:t>Besoin d’un plan de communication d’IEC disponible, fonctionnel et adapté à tous les cibles </a:t>
            </a:r>
          </a:p>
          <a:p>
            <a:pPr marL="342900" lvl="0" indent="-342900" algn="just">
              <a:spcAft>
                <a:spcPts val="0"/>
              </a:spcAft>
              <a:buSzPts val="900"/>
              <a:buFont typeface="Wingdings" panose="05000000000000000000" pitchFamily="2" charset="2"/>
              <a:buBlip>
                <a:blip r:embed="rId4"/>
              </a:buBlip>
            </a:pPr>
            <a:r>
              <a:rPr lang="fr-FR" sz="2000" dirty="0">
                <a:latin typeface="Arial" panose="020B0604020202020204" pitchFamily="34" charset="0"/>
                <a:ea typeface="MS Gothic" panose="020B0609070205080204" pitchFamily="49" charset="-128"/>
                <a:cs typeface="Arial" panose="020B0604020202020204" pitchFamily="34" charset="0"/>
              </a:rPr>
              <a:t>Besoin de plateforme fonctionnel et durable de partage, d’échange des données entres les différents acteurs à tous les niveaux </a:t>
            </a:r>
            <a:endParaRPr lang="fr-FR" sz="20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21914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96">
            <a:extLst>
              <a:ext uri="{FF2B5EF4-FFF2-40B4-BE49-F238E27FC236}">
                <a16:creationId xmlns:a16="http://schemas.microsoft.com/office/drawing/2014/main" xmlns="" id="{6F3D9A82-703C-4CDB-B6F1-D0CF746E813B}"/>
              </a:ext>
            </a:extLst>
          </p:cNvPr>
          <p:cNvSpPr>
            <a:spLocks noChangeArrowheads="1"/>
          </p:cNvSpPr>
          <p:nvPr/>
        </p:nvSpPr>
        <p:spPr bwMode="gray">
          <a:xfrm>
            <a:off x="481263" y="237380"/>
            <a:ext cx="11454062" cy="664988"/>
          </a:xfrm>
          <a:prstGeom prst="roundRect">
            <a:avLst>
              <a:gd name="adj" fmla="val 50000"/>
            </a:avLst>
          </a:prstGeom>
          <a:solidFill>
            <a:srgbClr val="CCFFFF"/>
          </a:solidFill>
          <a:ln w="28575">
            <a:solidFill>
              <a:schemeClr val="accent1"/>
            </a:solidFill>
            <a:round/>
            <a:headEnd/>
            <a:tailEnd/>
          </a:ln>
        </p:spPr>
        <p:txBody>
          <a:bodyPr wrap="none" anchor="ctr"/>
          <a:lstStyle>
            <a:lvl1pPr marL="514350" indent="-51435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indent="0">
              <a:buNone/>
              <a:defRPr/>
            </a:pPr>
            <a:r>
              <a:rPr lang="fr-FR" b="1" dirty="0">
                <a:solidFill>
                  <a:srgbClr val="0070C0"/>
                </a:solidFill>
              </a:rPr>
              <a:t>3. ENJEUX ET DEFIS DE LA GIRE AU SENEGAL </a:t>
            </a:r>
          </a:p>
        </p:txBody>
      </p:sp>
      <p:sp>
        <p:nvSpPr>
          <p:cNvPr id="4" name="Rectangle à coins arrondis 24">
            <a:extLst>
              <a:ext uri="{FF2B5EF4-FFF2-40B4-BE49-F238E27FC236}">
                <a16:creationId xmlns:a16="http://schemas.microsoft.com/office/drawing/2014/main" xmlns="" id="{DDAD5327-CF48-46DC-94AC-5123AE632F95}"/>
              </a:ext>
            </a:extLst>
          </p:cNvPr>
          <p:cNvSpPr/>
          <p:nvPr/>
        </p:nvSpPr>
        <p:spPr bwMode="gray">
          <a:xfrm>
            <a:off x="1684997" y="1010722"/>
            <a:ext cx="8449606" cy="440583"/>
          </a:xfrm>
          <a:prstGeom prst="roundRect">
            <a:avLst/>
          </a:prstGeom>
          <a:solidFill>
            <a:schemeClr val="accent4">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fr-FR" sz="2400" b="1" dirty="0">
                <a:solidFill>
                  <a:srgbClr val="0070C0"/>
                </a:solidFill>
                <a:latin typeface="Arial" panose="020B0604020202020204" pitchFamily="34" charset="0"/>
                <a:cs typeface="Arial" panose="020B0604020202020204" pitchFamily="34" charset="0"/>
              </a:rPr>
              <a:t>3.1. Enjeux et Défis </a:t>
            </a:r>
          </a:p>
        </p:txBody>
      </p:sp>
      <p:sp>
        <p:nvSpPr>
          <p:cNvPr id="5" name="Rectangle 4">
            <a:extLst>
              <a:ext uri="{FF2B5EF4-FFF2-40B4-BE49-F238E27FC236}">
                <a16:creationId xmlns:a16="http://schemas.microsoft.com/office/drawing/2014/main" xmlns="" id="{7FA29FC6-F5A1-4AC2-A256-F0494B1D4DB3}"/>
              </a:ext>
            </a:extLst>
          </p:cNvPr>
          <p:cNvSpPr/>
          <p:nvPr/>
        </p:nvSpPr>
        <p:spPr>
          <a:xfrm>
            <a:off x="1284443" y="1743477"/>
            <a:ext cx="4493538" cy="369332"/>
          </a:xfrm>
          <a:prstGeom prst="rect">
            <a:avLst/>
          </a:prstGeom>
        </p:spPr>
        <p:txBody>
          <a:bodyPr wrap="none">
            <a:spAutoFit/>
          </a:bodyPr>
          <a:lstStyle/>
          <a:p>
            <a:pPr marL="342900" indent="-342900" algn="just">
              <a:buFont typeface="Wingdings" panose="05000000000000000000" pitchFamily="2" charset="2"/>
              <a:buChar char=""/>
            </a:pPr>
            <a:r>
              <a:rPr lang="fr-FR" b="1" i="1" dirty="0">
                <a:effectLst/>
                <a:latin typeface="Arial" panose="020B0604020202020204" pitchFamily="34" charset="0"/>
                <a:ea typeface="Calibri" panose="020F0502020204030204" pitchFamily="34" charset="0"/>
                <a:cs typeface="Arial" panose="020B0604020202020204" pitchFamily="34" charset="0"/>
              </a:rPr>
              <a:t>Gouvernance et moyens de gestion </a:t>
            </a:r>
            <a:endParaRPr lang="fr-FR"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xmlns="" id="{378686A0-A851-480A-8FE8-7F59FAA57B39}"/>
              </a:ext>
            </a:extLst>
          </p:cNvPr>
          <p:cNvSpPr/>
          <p:nvPr/>
        </p:nvSpPr>
        <p:spPr>
          <a:xfrm>
            <a:off x="7921256" y="2255321"/>
            <a:ext cx="3576349" cy="3416320"/>
          </a:xfrm>
          <a:prstGeom prst="rect">
            <a:avLst/>
          </a:prstGeom>
          <a:ln w="19050">
            <a:solidFill>
              <a:schemeClr val="accent4">
                <a:lumMod val="60000"/>
                <a:lumOff val="40000"/>
              </a:schemeClr>
            </a:solidFill>
          </a:ln>
        </p:spPr>
        <p:txBody>
          <a:bodyPr wrap="square">
            <a:spAutoFit/>
          </a:bodyPr>
          <a:lstStyle/>
          <a:p>
            <a:pPr lvl="0"/>
            <a:r>
              <a:rPr lang="fr-FR" dirty="0">
                <a:latin typeface="Arial" panose="020B0604020202020204" pitchFamily="34" charset="0"/>
                <a:cs typeface="Arial" panose="020B0604020202020204" pitchFamily="34" charset="0"/>
              </a:rPr>
              <a:t>- Manque d’un cadre institutionnel cohérent et performant de gouvernance du secteur, </a:t>
            </a:r>
          </a:p>
          <a:p>
            <a:pPr lvl="0"/>
            <a:r>
              <a:rPr lang="fr-FR" dirty="0">
                <a:latin typeface="Arial" panose="020B0604020202020204" pitchFamily="34" charset="0"/>
                <a:cs typeface="Arial" panose="020B0604020202020204" pitchFamily="34" charset="0"/>
              </a:rPr>
              <a:t>- Adopter la charte GIRE </a:t>
            </a:r>
          </a:p>
          <a:p>
            <a:pPr lvl="0"/>
            <a:r>
              <a:rPr lang="fr-FR" dirty="0">
                <a:latin typeface="Arial" panose="020B0604020202020204" pitchFamily="34" charset="0"/>
                <a:cs typeface="Arial" panose="020B0604020202020204" pitchFamily="34" charset="0"/>
              </a:rPr>
              <a:t>- Besoin d’opérationnaliser les cadres gestion de l’eau, les plans et les outils de planification à tous les niveaux  </a:t>
            </a:r>
          </a:p>
          <a:p>
            <a:pPr lvl="0"/>
            <a:r>
              <a:rPr lang="fr-FR" dirty="0">
                <a:latin typeface="Arial" panose="020B0604020202020204" pitchFamily="34" charset="0"/>
                <a:cs typeface="Arial" panose="020B0604020202020204" pitchFamily="34" charset="0"/>
              </a:rPr>
              <a:t>- Besoin de formation des acteurs de pilotage et de mis en œuvre de la GIRE  </a:t>
            </a:r>
          </a:p>
        </p:txBody>
      </p:sp>
      <p:pic>
        <p:nvPicPr>
          <p:cNvPr id="11266" name="Image 22" descr="DSC00597">
            <a:extLst>
              <a:ext uri="{FF2B5EF4-FFF2-40B4-BE49-F238E27FC236}">
                <a16:creationId xmlns:a16="http://schemas.microsoft.com/office/drawing/2014/main" xmlns="" id="{1F2969CD-71AC-4C36-8410-9570265364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149" y="2230405"/>
            <a:ext cx="4237627" cy="314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Image 21" descr="Uemoa 021">
            <a:extLst>
              <a:ext uri="{FF2B5EF4-FFF2-40B4-BE49-F238E27FC236}">
                <a16:creationId xmlns:a16="http://schemas.microsoft.com/office/drawing/2014/main" xmlns="" id="{BF29E311-47C3-4282-8AEB-01502445A0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0806" y="3440846"/>
            <a:ext cx="4407420" cy="3309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3492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96">
            <a:extLst>
              <a:ext uri="{FF2B5EF4-FFF2-40B4-BE49-F238E27FC236}">
                <a16:creationId xmlns:a16="http://schemas.microsoft.com/office/drawing/2014/main" xmlns="" id="{6F3D9A82-703C-4CDB-B6F1-D0CF746E813B}"/>
              </a:ext>
            </a:extLst>
          </p:cNvPr>
          <p:cNvSpPr>
            <a:spLocks noChangeArrowheads="1"/>
          </p:cNvSpPr>
          <p:nvPr/>
        </p:nvSpPr>
        <p:spPr bwMode="gray">
          <a:xfrm>
            <a:off x="481263" y="237380"/>
            <a:ext cx="11454062" cy="664988"/>
          </a:xfrm>
          <a:prstGeom prst="roundRect">
            <a:avLst>
              <a:gd name="adj" fmla="val 50000"/>
            </a:avLst>
          </a:prstGeom>
          <a:solidFill>
            <a:schemeClr val="accent5">
              <a:lumMod val="40000"/>
              <a:lumOff val="60000"/>
            </a:schemeClr>
          </a:solidFill>
          <a:ln w="28575">
            <a:solidFill>
              <a:schemeClr val="accent1"/>
            </a:solidFill>
            <a:round/>
            <a:headEnd/>
            <a:tailEnd/>
          </a:ln>
        </p:spPr>
        <p:txBody>
          <a:bodyPr wrap="none" anchor="ctr"/>
          <a:lstStyle>
            <a:lvl1pPr marL="514350" indent="-51435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indent="0" algn="ctr" eaLnBrk="1" hangingPunct="1">
              <a:spcBef>
                <a:spcPct val="50000"/>
              </a:spcBef>
              <a:buNone/>
            </a:pPr>
            <a:r>
              <a:rPr lang="fr-FR" altLang="fr-FR" b="1" dirty="0">
                <a:solidFill>
                  <a:srgbClr val="007434"/>
                </a:solidFill>
              </a:rPr>
              <a:t>PLAN DE PRESENTATION </a:t>
            </a:r>
            <a:endParaRPr lang="fr-FR" altLang="fr-FR" dirty="0">
              <a:solidFill>
                <a:srgbClr val="007434"/>
              </a:solidFill>
            </a:endParaRPr>
          </a:p>
        </p:txBody>
      </p:sp>
      <p:sp>
        <p:nvSpPr>
          <p:cNvPr id="8" name="Rectangle à coins arrondis 24">
            <a:extLst>
              <a:ext uri="{FF2B5EF4-FFF2-40B4-BE49-F238E27FC236}">
                <a16:creationId xmlns:a16="http://schemas.microsoft.com/office/drawing/2014/main" xmlns="" id="{4DCD63B7-275F-494A-BC67-06B63AB5349B}"/>
              </a:ext>
            </a:extLst>
          </p:cNvPr>
          <p:cNvSpPr/>
          <p:nvPr/>
        </p:nvSpPr>
        <p:spPr bwMode="gray">
          <a:xfrm>
            <a:off x="433137" y="974560"/>
            <a:ext cx="11454063" cy="5718251"/>
          </a:xfrm>
          <a:prstGeom prst="round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marL="285750" indent="-285750">
              <a:buFont typeface="Wingdings" panose="05000000000000000000" pitchFamily="2" charset="2"/>
              <a:buChar char="q"/>
              <a:defRPr/>
            </a:pPr>
            <a:r>
              <a:rPr lang="fr-FR" sz="2400" b="1" dirty="0">
                <a:solidFill>
                  <a:srgbClr val="0070C0"/>
                </a:solidFill>
                <a:latin typeface="Arial" panose="020B0604020202020204" pitchFamily="34" charset="0"/>
                <a:cs typeface="Arial" panose="020B0604020202020204" pitchFamily="34" charset="0"/>
              </a:rPr>
              <a:t>RAPPEL DU CONTEXTE ET DE L’OBJECTIF </a:t>
            </a:r>
          </a:p>
          <a:p>
            <a:pPr>
              <a:defRPr/>
            </a:pPr>
            <a:endParaRPr lang="fr-FR" sz="2400" b="1" dirty="0">
              <a:solidFill>
                <a:srgbClr val="0070C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defRPr/>
            </a:pPr>
            <a:r>
              <a:rPr lang="fr-FR" sz="2400" b="1" dirty="0">
                <a:solidFill>
                  <a:srgbClr val="0070C0"/>
                </a:solidFill>
                <a:latin typeface="Arial" panose="020B0604020202020204" pitchFamily="34" charset="0"/>
                <a:cs typeface="Arial" panose="020B0604020202020204" pitchFamily="34" charset="0"/>
              </a:rPr>
              <a:t>ANALYSE DE LA MISE EN ŒUVRE DE LA GIRE</a:t>
            </a:r>
          </a:p>
          <a:p>
            <a:pPr>
              <a:defRPr/>
            </a:pPr>
            <a:endParaRPr lang="fr-FR" sz="2400" b="1" dirty="0">
              <a:solidFill>
                <a:srgbClr val="0070C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defRPr/>
            </a:pPr>
            <a:r>
              <a:rPr lang="fr-FR" sz="2400" b="1" dirty="0">
                <a:solidFill>
                  <a:srgbClr val="0070C0"/>
                </a:solidFill>
                <a:latin typeface="Arial" panose="020B0604020202020204" pitchFamily="34" charset="0"/>
                <a:cs typeface="Arial" panose="020B0604020202020204" pitchFamily="34" charset="0"/>
              </a:rPr>
              <a:t>ENJEUX ET DEFIS DE LA GIRE AU SENEGAL </a:t>
            </a:r>
          </a:p>
          <a:p>
            <a:pPr>
              <a:defRPr/>
            </a:pPr>
            <a:endParaRPr lang="fr-FR" sz="2400" b="1" dirty="0">
              <a:solidFill>
                <a:srgbClr val="0070C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defRPr/>
            </a:pPr>
            <a:r>
              <a:rPr lang="fr-FR" sz="2400" b="1" dirty="0">
                <a:solidFill>
                  <a:srgbClr val="0070C0"/>
                </a:solidFill>
                <a:latin typeface="Arial" panose="020B0604020202020204" pitchFamily="34" charset="0"/>
                <a:cs typeface="Arial" panose="020B0604020202020204" pitchFamily="34" charset="0"/>
              </a:rPr>
              <a:t>ORIENTATIONS STRATEGIQUES ET ACTIONS PRIORITAIRES</a:t>
            </a:r>
          </a:p>
          <a:p>
            <a:pPr>
              <a:defRPr/>
            </a:pPr>
            <a:endParaRPr lang="fr-FR" sz="2400" b="1" dirty="0">
              <a:solidFill>
                <a:srgbClr val="0070C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q"/>
              <a:defRPr/>
            </a:pPr>
            <a:r>
              <a:rPr lang="fr-FR" sz="2400" b="1" dirty="0">
                <a:solidFill>
                  <a:srgbClr val="0070C0"/>
                </a:solidFill>
                <a:latin typeface="Arial" panose="020B0604020202020204" pitchFamily="34" charset="0"/>
                <a:cs typeface="Arial" panose="020B0604020202020204" pitchFamily="34" charset="0"/>
              </a:rPr>
              <a:t>ANCRAGE INSTITUTIONNEL ET MODALITES DE MISE EN ŒUVRE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96">
            <a:extLst>
              <a:ext uri="{FF2B5EF4-FFF2-40B4-BE49-F238E27FC236}">
                <a16:creationId xmlns:a16="http://schemas.microsoft.com/office/drawing/2014/main" xmlns="" id="{6F3D9A82-703C-4CDB-B6F1-D0CF746E813B}"/>
              </a:ext>
            </a:extLst>
          </p:cNvPr>
          <p:cNvSpPr>
            <a:spLocks noChangeArrowheads="1"/>
          </p:cNvSpPr>
          <p:nvPr/>
        </p:nvSpPr>
        <p:spPr bwMode="gray">
          <a:xfrm>
            <a:off x="481263" y="237380"/>
            <a:ext cx="11454062" cy="664988"/>
          </a:xfrm>
          <a:prstGeom prst="roundRect">
            <a:avLst>
              <a:gd name="adj" fmla="val 50000"/>
            </a:avLst>
          </a:prstGeom>
          <a:solidFill>
            <a:srgbClr val="CCFFFF"/>
          </a:solidFill>
          <a:ln w="28575">
            <a:solidFill>
              <a:schemeClr val="accent1"/>
            </a:solidFill>
            <a:round/>
            <a:headEnd/>
            <a:tailEnd/>
          </a:ln>
        </p:spPr>
        <p:txBody>
          <a:bodyPr wrap="none" anchor="ctr"/>
          <a:lstStyle>
            <a:lvl1pPr marL="514350" indent="-51435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indent="0">
              <a:buNone/>
              <a:defRPr/>
            </a:pPr>
            <a:r>
              <a:rPr lang="fr-FR" b="1" dirty="0">
                <a:solidFill>
                  <a:srgbClr val="0070C0"/>
                </a:solidFill>
              </a:rPr>
              <a:t>3. ENJEUX ET DEFIS DE LA GIRE AU SENEGAL </a:t>
            </a:r>
          </a:p>
        </p:txBody>
      </p:sp>
      <p:sp>
        <p:nvSpPr>
          <p:cNvPr id="4" name="Rectangle à coins arrondis 24">
            <a:extLst>
              <a:ext uri="{FF2B5EF4-FFF2-40B4-BE49-F238E27FC236}">
                <a16:creationId xmlns:a16="http://schemas.microsoft.com/office/drawing/2014/main" xmlns="" id="{DDAD5327-CF48-46DC-94AC-5123AE632F95}"/>
              </a:ext>
            </a:extLst>
          </p:cNvPr>
          <p:cNvSpPr/>
          <p:nvPr/>
        </p:nvSpPr>
        <p:spPr bwMode="gray">
          <a:xfrm>
            <a:off x="1684997" y="1010722"/>
            <a:ext cx="8449606" cy="440583"/>
          </a:xfrm>
          <a:prstGeom prst="roundRect">
            <a:avLst/>
          </a:prstGeom>
          <a:solidFill>
            <a:schemeClr val="accent4">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fr-FR" sz="2400" b="1" dirty="0">
                <a:solidFill>
                  <a:srgbClr val="0070C0"/>
                </a:solidFill>
                <a:latin typeface="Arial" panose="020B0604020202020204" pitchFamily="34" charset="0"/>
                <a:cs typeface="Arial" panose="020B0604020202020204" pitchFamily="34" charset="0"/>
              </a:rPr>
              <a:t>3.1. Enjeux et Défis </a:t>
            </a:r>
          </a:p>
        </p:txBody>
      </p:sp>
      <p:sp>
        <p:nvSpPr>
          <p:cNvPr id="5" name="Rectangle 4">
            <a:extLst>
              <a:ext uri="{FF2B5EF4-FFF2-40B4-BE49-F238E27FC236}">
                <a16:creationId xmlns:a16="http://schemas.microsoft.com/office/drawing/2014/main" xmlns="" id="{7FA29FC6-F5A1-4AC2-A256-F0494B1D4DB3}"/>
              </a:ext>
            </a:extLst>
          </p:cNvPr>
          <p:cNvSpPr/>
          <p:nvPr/>
        </p:nvSpPr>
        <p:spPr>
          <a:xfrm>
            <a:off x="585535" y="1743477"/>
            <a:ext cx="5891356" cy="369332"/>
          </a:xfrm>
          <a:prstGeom prst="rect">
            <a:avLst/>
          </a:prstGeom>
        </p:spPr>
        <p:txBody>
          <a:bodyPr wrap="none">
            <a:spAutoFit/>
          </a:bodyPr>
          <a:lstStyle/>
          <a:p>
            <a:pPr marL="342900" indent="-342900" algn="just">
              <a:buFont typeface="Wingdings" panose="05000000000000000000" pitchFamily="2" charset="2"/>
              <a:buChar char=""/>
            </a:pPr>
            <a:r>
              <a:rPr lang="fr-FR" b="1" i="1" dirty="0">
                <a:effectLst/>
                <a:latin typeface="Arial" panose="020B0604020202020204" pitchFamily="34" charset="0"/>
                <a:ea typeface="Calibri" panose="020F0502020204030204" pitchFamily="34" charset="0"/>
                <a:cs typeface="Arial" panose="020B0604020202020204" pitchFamily="34" charset="0"/>
              </a:rPr>
              <a:t>Gestion des services d’eau et d’assainissement  </a:t>
            </a:r>
            <a:endParaRPr lang="fr-FR"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xmlns="" id="{378686A0-A851-480A-8FE8-7F59FAA57B39}"/>
              </a:ext>
            </a:extLst>
          </p:cNvPr>
          <p:cNvSpPr/>
          <p:nvPr/>
        </p:nvSpPr>
        <p:spPr>
          <a:xfrm>
            <a:off x="7602280" y="2255321"/>
            <a:ext cx="3895326" cy="3693319"/>
          </a:xfrm>
          <a:prstGeom prst="rect">
            <a:avLst/>
          </a:prstGeom>
          <a:ln w="19050">
            <a:solidFill>
              <a:schemeClr val="accent4">
                <a:lumMod val="60000"/>
                <a:lumOff val="40000"/>
              </a:schemeClr>
            </a:solidFill>
          </a:ln>
        </p:spPr>
        <p:txBody>
          <a:bodyPr wrap="square">
            <a:spAutoFit/>
          </a:bodyPr>
          <a:lstStyle/>
          <a:p>
            <a:pPr lvl="0"/>
            <a:r>
              <a:rPr lang="fr-FR" dirty="0">
                <a:latin typeface="Arial" panose="020B0604020202020204" pitchFamily="34" charset="0"/>
                <a:cs typeface="Arial" panose="020B0604020202020204" pitchFamily="34" charset="0"/>
              </a:rPr>
              <a:t>- Besoin d’améliorer la qualité du service public de l’eau et de l’assainissement avec un renforcement des acquis en matière de collaboration avec le secteur privé pour l’eau potable</a:t>
            </a:r>
          </a:p>
          <a:p>
            <a:pPr lvl="0"/>
            <a:r>
              <a:rPr lang="fr-FR" dirty="0">
                <a:latin typeface="Arial" panose="020B0604020202020204" pitchFamily="34" charset="0"/>
                <a:cs typeface="Arial" panose="020B0604020202020204" pitchFamily="34" charset="0"/>
              </a:rPr>
              <a:t>- Mettre en place un système fonctionnel de renouvellement, de maintenance, d’optimisation, de sécurisation des installations (ouvrages de mobilisation, réseau de distribution, réseaux et ouvrages d’assainissement)  </a:t>
            </a:r>
          </a:p>
        </p:txBody>
      </p:sp>
      <p:pic>
        <p:nvPicPr>
          <p:cNvPr id="12290" name="Image 23" descr="RÃ©sultat de recherche d'images pour &quot;photos maintenance rÃ©seau d'eau keur momar sarr&quot;">
            <a:extLst>
              <a:ext uri="{FF2B5EF4-FFF2-40B4-BE49-F238E27FC236}">
                <a16:creationId xmlns:a16="http://schemas.microsoft.com/office/drawing/2014/main" xmlns="" id="{41E5A5FB-B2F9-473A-B8C4-F7355AB418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943" y="2361051"/>
            <a:ext cx="4834215" cy="2838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Image 26" descr="WP_20160625_14_50_21_Pro">
            <a:extLst>
              <a:ext uri="{FF2B5EF4-FFF2-40B4-BE49-F238E27FC236}">
                <a16:creationId xmlns:a16="http://schemas.microsoft.com/office/drawing/2014/main" xmlns="" id="{00C59C87-BF35-43F3-9306-8E0064B300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6966" y="4572001"/>
            <a:ext cx="3830878" cy="2027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4301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96">
            <a:extLst>
              <a:ext uri="{FF2B5EF4-FFF2-40B4-BE49-F238E27FC236}">
                <a16:creationId xmlns:a16="http://schemas.microsoft.com/office/drawing/2014/main" xmlns="" id="{6F3D9A82-703C-4CDB-B6F1-D0CF746E813B}"/>
              </a:ext>
            </a:extLst>
          </p:cNvPr>
          <p:cNvSpPr>
            <a:spLocks noChangeArrowheads="1"/>
          </p:cNvSpPr>
          <p:nvPr/>
        </p:nvSpPr>
        <p:spPr bwMode="gray">
          <a:xfrm>
            <a:off x="481263" y="237380"/>
            <a:ext cx="11454062" cy="664988"/>
          </a:xfrm>
          <a:prstGeom prst="roundRect">
            <a:avLst>
              <a:gd name="adj" fmla="val 50000"/>
            </a:avLst>
          </a:prstGeom>
          <a:solidFill>
            <a:srgbClr val="CCFFFF"/>
          </a:solidFill>
          <a:ln w="28575">
            <a:solidFill>
              <a:schemeClr val="accent1"/>
            </a:solidFill>
            <a:round/>
            <a:headEnd/>
            <a:tailEnd/>
          </a:ln>
        </p:spPr>
        <p:txBody>
          <a:bodyPr wrap="none" anchor="ctr"/>
          <a:lstStyle>
            <a:lvl1pPr marL="514350" indent="-51435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indent="0">
              <a:buNone/>
              <a:defRPr/>
            </a:pPr>
            <a:r>
              <a:rPr lang="fr-FR" b="1" dirty="0">
                <a:solidFill>
                  <a:srgbClr val="0070C0"/>
                </a:solidFill>
              </a:rPr>
              <a:t>3. ENJEUX ET DEFIS DE LA GIRE AU SENEGAL </a:t>
            </a:r>
          </a:p>
        </p:txBody>
      </p:sp>
      <p:sp>
        <p:nvSpPr>
          <p:cNvPr id="4" name="Rectangle à coins arrondis 24">
            <a:extLst>
              <a:ext uri="{FF2B5EF4-FFF2-40B4-BE49-F238E27FC236}">
                <a16:creationId xmlns:a16="http://schemas.microsoft.com/office/drawing/2014/main" xmlns="" id="{DDAD5327-CF48-46DC-94AC-5123AE632F95}"/>
              </a:ext>
            </a:extLst>
          </p:cNvPr>
          <p:cNvSpPr/>
          <p:nvPr/>
        </p:nvSpPr>
        <p:spPr bwMode="gray">
          <a:xfrm>
            <a:off x="1684997" y="1010722"/>
            <a:ext cx="8449606" cy="440583"/>
          </a:xfrm>
          <a:prstGeom prst="roundRect">
            <a:avLst/>
          </a:prstGeom>
          <a:solidFill>
            <a:schemeClr val="accent4">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fr-FR" sz="2400" b="1" dirty="0">
                <a:solidFill>
                  <a:srgbClr val="0070C0"/>
                </a:solidFill>
                <a:latin typeface="Arial" panose="020B0604020202020204" pitchFamily="34" charset="0"/>
                <a:cs typeface="Arial" panose="020B0604020202020204" pitchFamily="34" charset="0"/>
              </a:rPr>
              <a:t>3.1. Enjeux et Défis </a:t>
            </a:r>
          </a:p>
        </p:txBody>
      </p:sp>
      <p:sp>
        <p:nvSpPr>
          <p:cNvPr id="5" name="Rectangle 4">
            <a:extLst>
              <a:ext uri="{FF2B5EF4-FFF2-40B4-BE49-F238E27FC236}">
                <a16:creationId xmlns:a16="http://schemas.microsoft.com/office/drawing/2014/main" xmlns="" id="{7FA29FC6-F5A1-4AC2-A256-F0494B1D4DB3}"/>
              </a:ext>
            </a:extLst>
          </p:cNvPr>
          <p:cNvSpPr/>
          <p:nvPr/>
        </p:nvSpPr>
        <p:spPr>
          <a:xfrm>
            <a:off x="143111" y="1743477"/>
            <a:ext cx="6776214" cy="369332"/>
          </a:xfrm>
          <a:prstGeom prst="rect">
            <a:avLst/>
          </a:prstGeom>
        </p:spPr>
        <p:txBody>
          <a:bodyPr wrap="none">
            <a:spAutoFit/>
          </a:bodyPr>
          <a:lstStyle/>
          <a:p>
            <a:pPr marL="342900" indent="-342900" algn="just">
              <a:buFont typeface="Wingdings" panose="05000000000000000000" pitchFamily="2" charset="2"/>
              <a:buChar char=""/>
            </a:pPr>
            <a:r>
              <a:rPr lang="fr-FR" b="1" i="1" dirty="0">
                <a:latin typeface="Arial" panose="020B0604020202020204" pitchFamily="34" charset="0"/>
                <a:ea typeface="Calibri" panose="020F0502020204030204" pitchFamily="34" charset="0"/>
                <a:cs typeface="Arial" panose="020B0604020202020204" pitchFamily="34" charset="0"/>
              </a:rPr>
              <a:t>Qualité de l’eau et système de protection de la ressource</a:t>
            </a:r>
            <a:endParaRPr lang="fr-FR"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xmlns="" id="{378686A0-A851-480A-8FE8-7F59FAA57B39}"/>
              </a:ext>
            </a:extLst>
          </p:cNvPr>
          <p:cNvSpPr/>
          <p:nvPr/>
        </p:nvSpPr>
        <p:spPr>
          <a:xfrm>
            <a:off x="6921799" y="1755591"/>
            <a:ext cx="4933507" cy="4801314"/>
          </a:xfrm>
          <a:prstGeom prst="rect">
            <a:avLst/>
          </a:prstGeom>
          <a:ln w="19050">
            <a:solidFill>
              <a:schemeClr val="accent4">
                <a:lumMod val="60000"/>
                <a:lumOff val="40000"/>
              </a:schemeClr>
            </a:solidFill>
          </a:ln>
        </p:spPr>
        <p:txBody>
          <a:bodyPr wrap="square">
            <a:spAutoFit/>
          </a:bodyPr>
          <a:lstStyle/>
          <a:p>
            <a:pPr lvl="0"/>
            <a:r>
              <a:rPr lang="fr-FR" dirty="0">
                <a:latin typeface="Arial" panose="020B0604020202020204" pitchFamily="34" charset="0"/>
                <a:cs typeface="Arial" panose="020B0604020202020204" pitchFamily="34" charset="0"/>
              </a:rPr>
              <a:t>- Des insuffisances liées aux solutions de traitement d’eau ;</a:t>
            </a:r>
          </a:p>
          <a:p>
            <a:pPr lvl="0"/>
            <a:r>
              <a:rPr lang="fr-FR" dirty="0">
                <a:latin typeface="Arial" panose="020B0604020202020204" pitchFamily="34" charset="0"/>
                <a:cs typeface="Arial" panose="020B0604020202020204" pitchFamily="34" charset="0"/>
              </a:rPr>
              <a:t>- Des insuffisances liées aux dispositifs de suivi et de protection de la qualité de l’eau</a:t>
            </a:r>
          </a:p>
          <a:p>
            <a:pPr lvl="0"/>
            <a:r>
              <a:rPr lang="fr-FR" dirty="0">
                <a:latin typeface="Arial" panose="020B0604020202020204" pitchFamily="34" charset="0"/>
                <a:cs typeface="Arial" panose="020B0604020202020204" pitchFamily="34" charset="0"/>
              </a:rPr>
              <a:t>- Besoin de mettre en place et rendre fonctionnel un plan d’amélioration de la qualité de l’eau brute et distribuée</a:t>
            </a:r>
          </a:p>
          <a:p>
            <a:pPr lvl="0"/>
            <a:r>
              <a:rPr lang="fr-FR" dirty="0">
                <a:latin typeface="Arial" panose="020B0604020202020204" pitchFamily="34" charset="0"/>
                <a:cs typeface="Arial" panose="020B0604020202020204" pitchFamily="34" charset="0"/>
              </a:rPr>
              <a:t>- Mettre en place un plan de sauvegarde et de restauration des plans d’eau, des réseaux publics, des captages d’eau potable </a:t>
            </a:r>
          </a:p>
          <a:p>
            <a:pPr lvl="0"/>
            <a:r>
              <a:rPr lang="fr-FR" dirty="0">
                <a:latin typeface="Arial" panose="020B0604020202020204" pitchFamily="34" charset="0"/>
                <a:cs typeface="Arial" panose="020B0604020202020204" pitchFamily="34" charset="0"/>
              </a:rPr>
              <a:t>- Appliquer et rendre fonctionnel la police de l’eau en mettant l’accent sur la formation des agents assermentés de l’administration</a:t>
            </a:r>
          </a:p>
          <a:p>
            <a:pPr lvl="0"/>
            <a:r>
              <a:rPr lang="fr-FR" dirty="0">
                <a:latin typeface="Arial" panose="020B0604020202020204" pitchFamily="34" charset="0"/>
                <a:cs typeface="Arial" panose="020B0604020202020204" pitchFamily="34" charset="0"/>
              </a:rPr>
              <a:t>Besoin de sensibiliser, responsabiliser et mobiliser les riverains et les propriétaires d’ouvrages et d’exploitations identifiés comme sources de pollution</a:t>
            </a:r>
          </a:p>
        </p:txBody>
      </p:sp>
      <p:pic>
        <p:nvPicPr>
          <p:cNvPr id="13316" name="Image 24" descr="RÃ©sultat de recherche d'images pour &quot;photos l'eau polluÃ©e au sÃ©nÃ©gal&quot;">
            <a:extLst>
              <a:ext uri="{FF2B5EF4-FFF2-40B4-BE49-F238E27FC236}">
                <a16:creationId xmlns:a16="http://schemas.microsoft.com/office/drawing/2014/main" xmlns="" id="{FBACD98E-B982-482A-A0E6-703C0605D1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822" y="2479748"/>
            <a:ext cx="5620672" cy="3740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7164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96">
            <a:extLst>
              <a:ext uri="{FF2B5EF4-FFF2-40B4-BE49-F238E27FC236}">
                <a16:creationId xmlns:a16="http://schemas.microsoft.com/office/drawing/2014/main" xmlns="" id="{6F3D9A82-703C-4CDB-B6F1-D0CF746E813B}"/>
              </a:ext>
            </a:extLst>
          </p:cNvPr>
          <p:cNvSpPr>
            <a:spLocks noChangeArrowheads="1"/>
          </p:cNvSpPr>
          <p:nvPr/>
        </p:nvSpPr>
        <p:spPr bwMode="gray">
          <a:xfrm>
            <a:off x="481263" y="237380"/>
            <a:ext cx="11454062" cy="664988"/>
          </a:xfrm>
          <a:prstGeom prst="roundRect">
            <a:avLst>
              <a:gd name="adj" fmla="val 50000"/>
            </a:avLst>
          </a:prstGeom>
          <a:solidFill>
            <a:srgbClr val="CCFFFF"/>
          </a:solidFill>
          <a:ln w="28575">
            <a:solidFill>
              <a:schemeClr val="accent1"/>
            </a:solidFill>
            <a:round/>
            <a:headEnd/>
            <a:tailEnd/>
          </a:ln>
        </p:spPr>
        <p:txBody>
          <a:bodyPr wrap="none" anchor="ctr"/>
          <a:lstStyle>
            <a:lvl1pPr marL="514350" indent="-51435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indent="0">
              <a:buNone/>
              <a:defRPr/>
            </a:pPr>
            <a:r>
              <a:rPr lang="fr-FR" b="1" dirty="0">
                <a:solidFill>
                  <a:srgbClr val="0070C0"/>
                </a:solidFill>
              </a:rPr>
              <a:t>3. ENJEUX ET DEFIS DE LA GIRE AU SENEGAL </a:t>
            </a:r>
          </a:p>
        </p:txBody>
      </p:sp>
      <p:sp>
        <p:nvSpPr>
          <p:cNvPr id="4" name="Rectangle à coins arrondis 24">
            <a:extLst>
              <a:ext uri="{FF2B5EF4-FFF2-40B4-BE49-F238E27FC236}">
                <a16:creationId xmlns:a16="http://schemas.microsoft.com/office/drawing/2014/main" xmlns="" id="{DDAD5327-CF48-46DC-94AC-5123AE632F95}"/>
              </a:ext>
            </a:extLst>
          </p:cNvPr>
          <p:cNvSpPr/>
          <p:nvPr/>
        </p:nvSpPr>
        <p:spPr bwMode="gray">
          <a:xfrm>
            <a:off x="1684997" y="1010722"/>
            <a:ext cx="8449606" cy="440583"/>
          </a:xfrm>
          <a:prstGeom prst="roundRect">
            <a:avLst/>
          </a:prstGeom>
          <a:solidFill>
            <a:schemeClr val="accent4">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fr-FR" sz="2400" b="1" dirty="0">
                <a:solidFill>
                  <a:srgbClr val="0070C0"/>
                </a:solidFill>
                <a:latin typeface="Arial" panose="020B0604020202020204" pitchFamily="34" charset="0"/>
                <a:cs typeface="Arial" panose="020B0604020202020204" pitchFamily="34" charset="0"/>
              </a:rPr>
              <a:t>3.1. Enjeux et Défis </a:t>
            </a:r>
          </a:p>
        </p:txBody>
      </p:sp>
      <p:sp>
        <p:nvSpPr>
          <p:cNvPr id="5" name="Rectangle 4">
            <a:extLst>
              <a:ext uri="{FF2B5EF4-FFF2-40B4-BE49-F238E27FC236}">
                <a16:creationId xmlns:a16="http://schemas.microsoft.com/office/drawing/2014/main" xmlns="" id="{7FA29FC6-F5A1-4AC2-A256-F0494B1D4DB3}"/>
              </a:ext>
            </a:extLst>
          </p:cNvPr>
          <p:cNvSpPr/>
          <p:nvPr/>
        </p:nvSpPr>
        <p:spPr>
          <a:xfrm>
            <a:off x="987876" y="1605251"/>
            <a:ext cx="2364750" cy="369332"/>
          </a:xfrm>
          <a:prstGeom prst="rect">
            <a:avLst/>
          </a:prstGeom>
        </p:spPr>
        <p:txBody>
          <a:bodyPr wrap="none">
            <a:spAutoFit/>
          </a:bodyPr>
          <a:lstStyle/>
          <a:p>
            <a:pPr marL="342900" indent="-342900" algn="just">
              <a:buFont typeface="Wingdings" panose="05000000000000000000" pitchFamily="2" charset="2"/>
              <a:buChar char=""/>
            </a:pPr>
            <a:r>
              <a:rPr lang="fr-FR" b="1" i="1" dirty="0">
                <a:latin typeface="Arial" panose="020B0604020202020204" pitchFamily="34" charset="0"/>
                <a:ea typeface="Calibri" panose="020F0502020204030204" pitchFamily="34" charset="0"/>
                <a:cs typeface="Arial" panose="020B0604020202020204" pitchFamily="34" charset="0"/>
              </a:rPr>
              <a:t>Economie d’eau </a:t>
            </a:r>
            <a:endParaRPr lang="fr-FR"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xmlns="" id="{378686A0-A851-480A-8FE8-7F59FAA57B39}"/>
              </a:ext>
            </a:extLst>
          </p:cNvPr>
          <p:cNvSpPr/>
          <p:nvPr/>
        </p:nvSpPr>
        <p:spPr>
          <a:xfrm>
            <a:off x="6645349" y="1755591"/>
            <a:ext cx="5209957" cy="3416320"/>
          </a:xfrm>
          <a:prstGeom prst="rect">
            <a:avLst/>
          </a:prstGeom>
          <a:ln w="19050">
            <a:solidFill>
              <a:schemeClr val="accent4">
                <a:lumMod val="60000"/>
                <a:lumOff val="40000"/>
              </a:schemeClr>
            </a:solidFill>
          </a:ln>
        </p:spPr>
        <p:txBody>
          <a:bodyPr wrap="square">
            <a:spAutoFit/>
          </a:bodyPr>
          <a:lstStyle/>
          <a:p>
            <a:pPr marL="285750" lvl="0" indent="-285750">
              <a:buFontTx/>
              <a:buChar char="-"/>
            </a:pPr>
            <a:r>
              <a:rPr lang="fr-FR" dirty="0">
                <a:latin typeface="Arial" panose="020B0604020202020204" pitchFamily="34" charset="0"/>
                <a:cs typeface="Arial" panose="020B0604020202020204" pitchFamily="34" charset="0"/>
              </a:rPr>
              <a:t>Peu de maitrise effective des gros consommateurs (administration, établissements publiques sanitaires, scolaire)</a:t>
            </a:r>
          </a:p>
          <a:p>
            <a:pPr lvl="0"/>
            <a:endParaRPr lang="fr-FR" dirty="0">
              <a:latin typeface="Arial" panose="020B0604020202020204" pitchFamily="34" charset="0"/>
              <a:cs typeface="Arial" panose="020B0604020202020204" pitchFamily="34" charset="0"/>
            </a:endParaRPr>
          </a:p>
          <a:p>
            <a:pPr marL="285750" lvl="0" indent="-285750">
              <a:buFontTx/>
              <a:buChar char="-"/>
            </a:pPr>
            <a:r>
              <a:rPr lang="fr-FR" dirty="0">
                <a:latin typeface="Arial" panose="020B0604020202020204" pitchFamily="34" charset="0"/>
                <a:cs typeface="Arial" panose="020B0604020202020204" pitchFamily="34" charset="0"/>
              </a:rPr>
              <a:t>Plaider pour l’introduction dans les dispositifs de tarification de l’eau, des mécanismes dissuasifs des surexploitations / surconsommations d’eau et incitation à l’économie d‘eau. </a:t>
            </a:r>
          </a:p>
          <a:p>
            <a:pPr lvl="0"/>
            <a:endParaRPr lang="fr-FR" dirty="0">
              <a:latin typeface="Arial" panose="020B0604020202020204" pitchFamily="34" charset="0"/>
              <a:cs typeface="Arial" panose="020B0604020202020204" pitchFamily="34" charset="0"/>
            </a:endParaRPr>
          </a:p>
          <a:p>
            <a:pPr lvl="0"/>
            <a:r>
              <a:rPr lang="fr-FR" dirty="0">
                <a:latin typeface="Arial" panose="020B0604020202020204" pitchFamily="34" charset="0"/>
                <a:cs typeface="Arial" panose="020B0604020202020204" pitchFamily="34" charset="0"/>
              </a:rPr>
              <a:t>- Promouvoir les techniques d’économie d’eau pour l’agriculture (goutte à goute, aspersion etc.)</a:t>
            </a:r>
          </a:p>
        </p:txBody>
      </p:sp>
      <p:pic>
        <p:nvPicPr>
          <p:cNvPr id="15362" name="Picture 2" descr="RÃ©sultat de recherche d'images pour &quot;photos gaspillage d'eau au sÃ©nÃ©gal&quot;">
            <a:extLst>
              <a:ext uri="{FF2B5EF4-FFF2-40B4-BE49-F238E27FC236}">
                <a16:creationId xmlns:a16="http://schemas.microsoft.com/office/drawing/2014/main" xmlns="" id="{DB152486-B6DD-4109-B48D-E97CBBD73C5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156" t="4039" r="11495" b="-4039"/>
          <a:stretch/>
        </p:blipFill>
        <p:spPr bwMode="auto">
          <a:xfrm>
            <a:off x="751365" y="1928143"/>
            <a:ext cx="5117808" cy="3007443"/>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descr="Image associÃ©e">
            <a:extLst>
              <a:ext uri="{FF2B5EF4-FFF2-40B4-BE49-F238E27FC236}">
                <a16:creationId xmlns:a16="http://schemas.microsoft.com/office/drawing/2014/main" xmlns="" id="{605F7E18-D7C9-4FB2-BCB5-D83D102FA364}"/>
              </a:ext>
            </a:extLst>
          </p:cNvPr>
          <p:cNvPicPr/>
          <p:nvPr/>
        </p:nvPicPr>
        <p:blipFill rotWithShape="1">
          <a:blip r:embed="rId4" cstate="print">
            <a:extLst>
              <a:ext uri="{28A0092B-C50C-407E-A947-70E740481C1C}">
                <a14:useLocalDpi xmlns:a14="http://schemas.microsoft.com/office/drawing/2010/main" val="0"/>
              </a:ext>
            </a:extLst>
          </a:blip>
          <a:srcRect t="8197" r="20635"/>
          <a:stretch/>
        </p:blipFill>
        <p:spPr bwMode="auto">
          <a:xfrm>
            <a:off x="1684998" y="3874536"/>
            <a:ext cx="4184176" cy="290903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32840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96">
            <a:extLst>
              <a:ext uri="{FF2B5EF4-FFF2-40B4-BE49-F238E27FC236}">
                <a16:creationId xmlns:a16="http://schemas.microsoft.com/office/drawing/2014/main" xmlns="" id="{6F3D9A82-703C-4CDB-B6F1-D0CF746E813B}"/>
              </a:ext>
            </a:extLst>
          </p:cNvPr>
          <p:cNvSpPr>
            <a:spLocks noChangeArrowheads="1"/>
          </p:cNvSpPr>
          <p:nvPr/>
        </p:nvSpPr>
        <p:spPr bwMode="gray">
          <a:xfrm>
            <a:off x="481263" y="237380"/>
            <a:ext cx="11454062" cy="664988"/>
          </a:xfrm>
          <a:prstGeom prst="roundRect">
            <a:avLst>
              <a:gd name="adj" fmla="val 50000"/>
            </a:avLst>
          </a:prstGeom>
          <a:solidFill>
            <a:srgbClr val="CCFFFF"/>
          </a:solidFill>
          <a:ln w="28575">
            <a:solidFill>
              <a:schemeClr val="accent1"/>
            </a:solidFill>
            <a:round/>
            <a:headEnd/>
            <a:tailEnd/>
          </a:ln>
        </p:spPr>
        <p:txBody>
          <a:bodyPr wrap="none" anchor="ctr"/>
          <a:lstStyle>
            <a:lvl1pPr marL="514350" indent="-51435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indent="0">
              <a:buNone/>
              <a:defRPr/>
            </a:pPr>
            <a:r>
              <a:rPr lang="fr-FR" b="1" dirty="0">
                <a:solidFill>
                  <a:srgbClr val="0070C0"/>
                </a:solidFill>
              </a:rPr>
              <a:t>3. ENJEUX ET DEFIS DE LA GIRE AU SENEGAL </a:t>
            </a:r>
          </a:p>
        </p:txBody>
      </p:sp>
      <p:sp>
        <p:nvSpPr>
          <p:cNvPr id="4" name="Rectangle à coins arrondis 24">
            <a:extLst>
              <a:ext uri="{FF2B5EF4-FFF2-40B4-BE49-F238E27FC236}">
                <a16:creationId xmlns:a16="http://schemas.microsoft.com/office/drawing/2014/main" xmlns="" id="{DDAD5327-CF48-46DC-94AC-5123AE632F95}"/>
              </a:ext>
            </a:extLst>
          </p:cNvPr>
          <p:cNvSpPr/>
          <p:nvPr/>
        </p:nvSpPr>
        <p:spPr bwMode="gray">
          <a:xfrm>
            <a:off x="1684997" y="1010722"/>
            <a:ext cx="8449606" cy="440583"/>
          </a:xfrm>
          <a:prstGeom prst="roundRect">
            <a:avLst/>
          </a:prstGeom>
          <a:solidFill>
            <a:schemeClr val="accent4">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fr-FR" sz="2400" b="1" dirty="0">
                <a:solidFill>
                  <a:srgbClr val="0070C0"/>
                </a:solidFill>
                <a:latin typeface="Arial" panose="020B0604020202020204" pitchFamily="34" charset="0"/>
                <a:cs typeface="Arial" panose="020B0604020202020204" pitchFamily="34" charset="0"/>
              </a:rPr>
              <a:t>3.1. Enjeux et Défis </a:t>
            </a:r>
          </a:p>
        </p:txBody>
      </p:sp>
      <p:sp>
        <p:nvSpPr>
          <p:cNvPr id="5" name="Rectangle 4">
            <a:extLst>
              <a:ext uri="{FF2B5EF4-FFF2-40B4-BE49-F238E27FC236}">
                <a16:creationId xmlns:a16="http://schemas.microsoft.com/office/drawing/2014/main" xmlns="" id="{7FA29FC6-F5A1-4AC2-A256-F0494B1D4DB3}"/>
              </a:ext>
            </a:extLst>
          </p:cNvPr>
          <p:cNvSpPr/>
          <p:nvPr/>
        </p:nvSpPr>
        <p:spPr>
          <a:xfrm>
            <a:off x="169416" y="1605251"/>
            <a:ext cx="6468437" cy="369332"/>
          </a:xfrm>
          <a:prstGeom prst="rect">
            <a:avLst/>
          </a:prstGeom>
        </p:spPr>
        <p:txBody>
          <a:bodyPr wrap="none">
            <a:spAutoFit/>
          </a:bodyPr>
          <a:lstStyle/>
          <a:p>
            <a:pPr marL="342900" indent="-342900" algn="just">
              <a:buFont typeface="Wingdings" panose="05000000000000000000" pitchFamily="2" charset="2"/>
              <a:buChar char=""/>
            </a:pPr>
            <a:r>
              <a:rPr lang="fr-FR" b="1" i="1" dirty="0">
                <a:effectLst/>
                <a:latin typeface="Arial" panose="020B0604020202020204" pitchFamily="34" charset="0"/>
                <a:ea typeface="Calibri" panose="020F0502020204030204" pitchFamily="34" charset="0"/>
                <a:cs typeface="Arial" panose="020B0604020202020204" pitchFamily="34" charset="0"/>
              </a:rPr>
              <a:t>Accès au</a:t>
            </a:r>
            <a:r>
              <a:rPr lang="fr-FR" b="1" i="1" dirty="0">
                <a:latin typeface="Arial" panose="020B0604020202020204" pitchFamily="34" charset="0"/>
                <a:ea typeface="Calibri" panose="020F0502020204030204" pitchFamily="34" charset="0"/>
                <a:cs typeface="Arial" panose="020B0604020202020204" pitchFamily="34" charset="0"/>
              </a:rPr>
              <a:t>x services d’eau potable et d’assainissement</a:t>
            </a:r>
            <a:endParaRPr lang="fr-FR"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xmlns="" id="{378686A0-A851-480A-8FE8-7F59FAA57B39}"/>
              </a:ext>
            </a:extLst>
          </p:cNvPr>
          <p:cNvSpPr/>
          <p:nvPr/>
        </p:nvSpPr>
        <p:spPr>
          <a:xfrm>
            <a:off x="6645349" y="1755591"/>
            <a:ext cx="5209957" cy="2031325"/>
          </a:xfrm>
          <a:prstGeom prst="rect">
            <a:avLst/>
          </a:prstGeom>
          <a:ln w="19050">
            <a:solidFill>
              <a:schemeClr val="accent4">
                <a:lumMod val="60000"/>
                <a:lumOff val="40000"/>
              </a:schemeClr>
            </a:solidFill>
          </a:ln>
        </p:spPr>
        <p:txBody>
          <a:bodyPr wrap="square">
            <a:spAutoFit/>
          </a:bodyPr>
          <a:lstStyle/>
          <a:p>
            <a:pPr lvl="0"/>
            <a:r>
              <a:rPr lang="fr-FR" dirty="0"/>
              <a:t>Besoin de rééquilibrer et d’harmoniser le système de tarification dans les services publics de l’eau et de l’assainissement </a:t>
            </a:r>
          </a:p>
          <a:p>
            <a:r>
              <a:rPr lang="fr-FR" dirty="0"/>
              <a:t> </a:t>
            </a:r>
          </a:p>
          <a:p>
            <a:pPr lvl="0"/>
            <a:r>
              <a:rPr lang="fr-FR" dirty="0"/>
              <a:t>Application des cibles 6.1 et 6.2 des ODD en mettant un focus sur l’équité, la durabilité du service et la sécurité </a:t>
            </a:r>
          </a:p>
        </p:txBody>
      </p:sp>
      <p:pic>
        <p:nvPicPr>
          <p:cNvPr id="16386" name="Image 5">
            <a:extLst>
              <a:ext uri="{FF2B5EF4-FFF2-40B4-BE49-F238E27FC236}">
                <a16:creationId xmlns:a16="http://schemas.microsoft.com/office/drawing/2014/main" xmlns="" id="{47D7BFD4-7388-4E26-A6A1-43B67CE5CB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694" y="1984062"/>
            <a:ext cx="4160878" cy="2258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Image 7">
            <a:extLst>
              <a:ext uri="{FF2B5EF4-FFF2-40B4-BE49-F238E27FC236}">
                <a16:creationId xmlns:a16="http://schemas.microsoft.com/office/drawing/2014/main" xmlns="" id="{27B09847-7B49-4BA1-9B56-453B8ADA5C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5850" y="4091202"/>
            <a:ext cx="7299805" cy="252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FECD8C10-F545-451D-9090-6C29B8B4A172}"/>
              </a:ext>
            </a:extLst>
          </p:cNvPr>
          <p:cNvSpPr/>
          <p:nvPr/>
        </p:nvSpPr>
        <p:spPr>
          <a:xfrm>
            <a:off x="9145778" y="5252861"/>
            <a:ext cx="2462021" cy="307777"/>
          </a:xfrm>
          <a:prstGeom prst="rect">
            <a:avLst/>
          </a:prstGeom>
        </p:spPr>
        <p:txBody>
          <a:bodyPr wrap="none">
            <a:spAutoFit/>
          </a:bodyPr>
          <a:lstStyle/>
          <a:p>
            <a:pPr algn="just">
              <a:spcAft>
                <a:spcPts val="0"/>
              </a:spcAft>
            </a:pPr>
            <a:r>
              <a:rPr lang="fr-FR" sz="1400" i="1" dirty="0">
                <a:latin typeface="Arial" panose="020B0604020202020204" pitchFamily="34" charset="0"/>
                <a:ea typeface="Calibri" panose="020F0502020204030204" pitchFamily="34" charset="0"/>
                <a:cs typeface="Arial" panose="020B0604020202020204" pitchFamily="34" charset="0"/>
              </a:rPr>
              <a:t>Source : revue PEPAM 2018</a:t>
            </a:r>
            <a:endParaRPr lang="fr-FR" sz="1400" i="1"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268516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96">
            <a:extLst>
              <a:ext uri="{FF2B5EF4-FFF2-40B4-BE49-F238E27FC236}">
                <a16:creationId xmlns:a16="http://schemas.microsoft.com/office/drawing/2014/main" xmlns="" id="{6F3D9A82-703C-4CDB-B6F1-D0CF746E813B}"/>
              </a:ext>
            </a:extLst>
          </p:cNvPr>
          <p:cNvSpPr>
            <a:spLocks noChangeArrowheads="1"/>
          </p:cNvSpPr>
          <p:nvPr/>
        </p:nvSpPr>
        <p:spPr bwMode="gray">
          <a:xfrm>
            <a:off x="481263" y="237380"/>
            <a:ext cx="11454062" cy="664988"/>
          </a:xfrm>
          <a:prstGeom prst="roundRect">
            <a:avLst>
              <a:gd name="adj" fmla="val 50000"/>
            </a:avLst>
          </a:prstGeom>
          <a:solidFill>
            <a:srgbClr val="CCFFFF"/>
          </a:solidFill>
          <a:ln w="28575">
            <a:solidFill>
              <a:schemeClr val="accent1"/>
            </a:solidFill>
            <a:round/>
            <a:headEnd/>
            <a:tailEnd/>
          </a:ln>
        </p:spPr>
        <p:txBody>
          <a:bodyPr wrap="none" anchor="ctr"/>
          <a:lstStyle>
            <a:lvl1pPr marL="514350" indent="-51435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indent="0">
              <a:buNone/>
              <a:defRPr/>
            </a:pPr>
            <a:r>
              <a:rPr lang="fr-FR" b="1" dirty="0">
                <a:solidFill>
                  <a:srgbClr val="0070C0"/>
                </a:solidFill>
              </a:rPr>
              <a:t>3. ENJEUX ET DEFIS DE LA GIRE AU SENEGAL </a:t>
            </a:r>
          </a:p>
        </p:txBody>
      </p:sp>
      <p:sp>
        <p:nvSpPr>
          <p:cNvPr id="4" name="Rectangle à coins arrondis 24">
            <a:extLst>
              <a:ext uri="{FF2B5EF4-FFF2-40B4-BE49-F238E27FC236}">
                <a16:creationId xmlns:a16="http://schemas.microsoft.com/office/drawing/2014/main" xmlns="" id="{DDAD5327-CF48-46DC-94AC-5123AE632F95}"/>
              </a:ext>
            </a:extLst>
          </p:cNvPr>
          <p:cNvSpPr/>
          <p:nvPr/>
        </p:nvSpPr>
        <p:spPr bwMode="gray">
          <a:xfrm>
            <a:off x="1684997" y="1010722"/>
            <a:ext cx="8449606" cy="440583"/>
          </a:xfrm>
          <a:prstGeom prst="roundRect">
            <a:avLst/>
          </a:prstGeom>
          <a:solidFill>
            <a:schemeClr val="accent4">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fr-FR" sz="2400" b="1" dirty="0">
                <a:solidFill>
                  <a:srgbClr val="0070C0"/>
                </a:solidFill>
                <a:latin typeface="Arial" panose="020B0604020202020204" pitchFamily="34" charset="0"/>
                <a:cs typeface="Arial" panose="020B0604020202020204" pitchFamily="34" charset="0"/>
              </a:rPr>
              <a:t>3.1. Enjeux et Défis </a:t>
            </a:r>
          </a:p>
        </p:txBody>
      </p:sp>
      <p:sp>
        <p:nvSpPr>
          <p:cNvPr id="5" name="Rectangle 4">
            <a:extLst>
              <a:ext uri="{FF2B5EF4-FFF2-40B4-BE49-F238E27FC236}">
                <a16:creationId xmlns:a16="http://schemas.microsoft.com/office/drawing/2014/main" xmlns="" id="{7FA29FC6-F5A1-4AC2-A256-F0494B1D4DB3}"/>
              </a:ext>
            </a:extLst>
          </p:cNvPr>
          <p:cNvSpPr/>
          <p:nvPr/>
        </p:nvSpPr>
        <p:spPr>
          <a:xfrm>
            <a:off x="111708" y="1605251"/>
            <a:ext cx="6583854" cy="369332"/>
          </a:xfrm>
          <a:prstGeom prst="rect">
            <a:avLst/>
          </a:prstGeom>
        </p:spPr>
        <p:txBody>
          <a:bodyPr wrap="none">
            <a:spAutoFit/>
          </a:bodyPr>
          <a:lstStyle/>
          <a:p>
            <a:pPr marL="342900" indent="-342900" algn="just">
              <a:buFont typeface="Wingdings" panose="05000000000000000000" pitchFamily="2" charset="2"/>
              <a:buChar char=""/>
            </a:pPr>
            <a:r>
              <a:rPr lang="fr-FR" b="1" i="1" dirty="0">
                <a:latin typeface="Arial" panose="020B0604020202020204" pitchFamily="34" charset="0"/>
                <a:ea typeface="Calibri" panose="020F0502020204030204" pitchFamily="34" charset="0"/>
                <a:cs typeface="Arial" panose="020B0604020202020204" pitchFamily="34" charset="0"/>
              </a:rPr>
              <a:t>Ressources en eau face aux Changements Climatiques</a:t>
            </a:r>
            <a:endParaRPr lang="fr-FR"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xmlns="" id="{378686A0-A851-480A-8FE8-7F59FAA57B39}"/>
              </a:ext>
            </a:extLst>
          </p:cNvPr>
          <p:cNvSpPr/>
          <p:nvPr/>
        </p:nvSpPr>
        <p:spPr>
          <a:xfrm>
            <a:off x="6645349" y="1755591"/>
            <a:ext cx="5209957" cy="4524315"/>
          </a:xfrm>
          <a:prstGeom prst="rect">
            <a:avLst/>
          </a:prstGeom>
          <a:ln w="19050">
            <a:solidFill>
              <a:schemeClr val="accent4">
                <a:lumMod val="60000"/>
                <a:lumOff val="40000"/>
              </a:schemeClr>
            </a:solidFill>
          </a:ln>
        </p:spPr>
        <p:txBody>
          <a:bodyPr wrap="square">
            <a:spAutoFit/>
          </a:bodyPr>
          <a:lstStyle/>
          <a:p>
            <a:pPr lvl="0"/>
            <a:r>
              <a:rPr lang="fr-FR" dirty="0">
                <a:latin typeface="Arial" panose="020B0604020202020204" pitchFamily="34" charset="0"/>
                <a:cs typeface="Arial" panose="020B0604020202020204" pitchFamily="34" charset="0"/>
              </a:rPr>
              <a:t>- Promouvoir la valorisation des usées traitées pour une meilleure production de l’énergie et un développement de l’agriculture </a:t>
            </a:r>
          </a:p>
          <a:p>
            <a:pPr lvl="0"/>
            <a:r>
              <a:rPr lang="fr-FR" dirty="0">
                <a:latin typeface="Arial" panose="020B0604020202020204" pitchFamily="34" charset="0"/>
                <a:cs typeface="Arial" panose="020B0604020202020204" pitchFamily="34" charset="0"/>
              </a:rPr>
              <a:t>- Etablir une situation de référence cartographique et caractérisant les aménagements existants et les sites à aménager pour la mobilisation, la valorisation et la gestion des eaux de pluie et de ruissellement </a:t>
            </a:r>
          </a:p>
          <a:p>
            <a:pPr lvl="0"/>
            <a:r>
              <a:rPr lang="fr-FR" dirty="0">
                <a:latin typeface="Arial" panose="020B0604020202020204" pitchFamily="34" charset="0"/>
                <a:cs typeface="Arial" panose="020B0604020202020204" pitchFamily="34" charset="0"/>
              </a:rPr>
              <a:t>- Elaborer et mettre en œuvre des projets et programmes de réalisation d’ouvrages de maitrise et de gestion des eaux de pluie et de ruissellement ;</a:t>
            </a:r>
          </a:p>
          <a:p>
            <a:pPr lvl="0"/>
            <a:r>
              <a:rPr lang="fr-SN" dirty="0">
                <a:latin typeface="Arial" panose="020B0604020202020204" pitchFamily="34" charset="0"/>
                <a:cs typeface="Arial" panose="020B0604020202020204" pitchFamily="34" charset="0"/>
              </a:rPr>
              <a:t>- Besoin réel d’une mise place d'un système de prévention des risques et catastrophes </a:t>
            </a:r>
          </a:p>
          <a:p>
            <a:pPr lvl="0"/>
            <a:r>
              <a:rPr lang="fr-SN"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Projection sur les disponibilités en eau, les usages des différents secteurs d'activités</a:t>
            </a:r>
          </a:p>
        </p:txBody>
      </p:sp>
      <p:pic>
        <p:nvPicPr>
          <p:cNvPr id="17410" name="Image 28" descr="WP_20151214_11_37_53_Pro">
            <a:extLst>
              <a:ext uri="{FF2B5EF4-FFF2-40B4-BE49-F238E27FC236}">
                <a16:creationId xmlns:a16="http://schemas.microsoft.com/office/drawing/2014/main" xmlns="" id="{0D22D291-9EFB-48B1-A0AA-9C35BA9726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45120"/>
          <a:stretch>
            <a:fillRect/>
          </a:stretch>
        </p:blipFill>
        <p:spPr bwMode="auto">
          <a:xfrm>
            <a:off x="336693" y="1974582"/>
            <a:ext cx="3990757" cy="3250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27" descr="IMG_4672">
            <a:extLst>
              <a:ext uri="{FF2B5EF4-FFF2-40B4-BE49-F238E27FC236}">
                <a16:creationId xmlns:a16="http://schemas.microsoft.com/office/drawing/2014/main" xmlns="" id="{26D5FD1C-6616-4623-9C19-A64DED7280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731" y="3804942"/>
            <a:ext cx="4248621" cy="2832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294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96">
            <a:extLst>
              <a:ext uri="{FF2B5EF4-FFF2-40B4-BE49-F238E27FC236}">
                <a16:creationId xmlns:a16="http://schemas.microsoft.com/office/drawing/2014/main" xmlns="" id="{6F3D9A82-703C-4CDB-B6F1-D0CF746E813B}"/>
              </a:ext>
            </a:extLst>
          </p:cNvPr>
          <p:cNvSpPr>
            <a:spLocks noChangeArrowheads="1"/>
          </p:cNvSpPr>
          <p:nvPr/>
        </p:nvSpPr>
        <p:spPr bwMode="gray">
          <a:xfrm>
            <a:off x="481263" y="237380"/>
            <a:ext cx="11454062" cy="664988"/>
          </a:xfrm>
          <a:prstGeom prst="roundRect">
            <a:avLst>
              <a:gd name="adj" fmla="val 50000"/>
            </a:avLst>
          </a:prstGeom>
          <a:solidFill>
            <a:srgbClr val="CCFFFF"/>
          </a:solidFill>
          <a:ln w="28575">
            <a:solidFill>
              <a:schemeClr val="accent1"/>
            </a:solidFill>
            <a:round/>
            <a:headEnd/>
            <a:tailEnd/>
          </a:ln>
        </p:spPr>
        <p:txBody>
          <a:bodyPr wrap="none" anchor="ctr"/>
          <a:lstStyle>
            <a:lvl1pPr marL="514350" indent="-51435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indent="0">
              <a:buNone/>
              <a:defRPr/>
            </a:pPr>
            <a:r>
              <a:rPr lang="fr-FR" b="1" dirty="0">
                <a:solidFill>
                  <a:srgbClr val="0070C0"/>
                </a:solidFill>
              </a:rPr>
              <a:t>3. ENJEUX ET DEFIS DE LA GIRE AU SENEGAL </a:t>
            </a:r>
          </a:p>
        </p:txBody>
      </p:sp>
      <p:sp>
        <p:nvSpPr>
          <p:cNvPr id="4" name="Rectangle à coins arrondis 24">
            <a:extLst>
              <a:ext uri="{FF2B5EF4-FFF2-40B4-BE49-F238E27FC236}">
                <a16:creationId xmlns:a16="http://schemas.microsoft.com/office/drawing/2014/main" xmlns="" id="{DDAD5327-CF48-46DC-94AC-5123AE632F95}"/>
              </a:ext>
            </a:extLst>
          </p:cNvPr>
          <p:cNvSpPr/>
          <p:nvPr/>
        </p:nvSpPr>
        <p:spPr bwMode="gray">
          <a:xfrm>
            <a:off x="1684997" y="1010722"/>
            <a:ext cx="8449606" cy="440583"/>
          </a:xfrm>
          <a:prstGeom prst="roundRect">
            <a:avLst/>
          </a:prstGeom>
          <a:solidFill>
            <a:schemeClr val="accent4">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fr-FR" sz="2400" b="1" dirty="0">
                <a:solidFill>
                  <a:srgbClr val="0070C0"/>
                </a:solidFill>
                <a:latin typeface="Arial" panose="020B0604020202020204" pitchFamily="34" charset="0"/>
                <a:cs typeface="Arial" panose="020B0604020202020204" pitchFamily="34" charset="0"/>
              </a:rPr>
              <a:t>3.1. Enjeux et Défis </a:t>
            </a:r>
          </a:p>
        </p:txBody>
      </p:sp>
      <p:sp>
        <p:nvSpPr>
          <p:cNvPr id="5" name="Rectangle 4">
            <a:extLst>
              <a:ext uri="{FF2B5EF4-FFF2-40B4-BE49-F238E27FC236}">
                <a16:creationId xmlns:a16="http://schemas.microsoft.com/office/drawing/2014/main" xmlns="" id="{7FA29FC6-F5A1-4AC2-A256-F0494B1D4DB3}"/>
              </a:ext>
            </a:extLst>
          </p:cNvPr>
          <p:cNvSpPr/>
          <p:nvPr/>
        </p:nvSpPr>
        <p:spPr>
          <a:xfrm>
            <a:off x="89471" y="1573352"/>
            <a:ext cx="6968574" cy="369332"/>
          </a:xfrm>
          <a:prstGeom prst="rect">
            <a:avLst/>
          </a:prstGeom>
        </p:spPr>
        <p:txBody>
          <a:bodyPr wrap="none">
            <a:spAutoFit/>
          </a:bodyPr>
          <a:lstStyle/>
          <a:p>
            <a:pPr marL="342900" indent="-342900" algn="just">
              <a:buFont typeface="Wingdings" panose="05000000000000000000" pitchFamily="2" charset="2"/>
              <a:buChar char=""/>
            </a:pPr>
            <a:r>
              <a:rPr lang="fr-FR" b="1" i="1" dirty="0">
                <a:effectLst/>
                <a:latin typeface="Arial" panose="020B0604020202020204" pitchFamily="34" charset="0"/>
                <a:ea typeface="Calibri" panose="020F0502020204030204" pitchFamily="34" charset="0"/>
                <a:cs typeface="Arial" panose="020B0604020202020204" pitchFamily="34" charset="0"/>
              </a:rPr>
              <a:t>Prise </a:t>
            </a:r>
            <a:r>
              <a:rPr lang="fr-FR" b="1" i="1" dirty="0">
                <a:latin typeface="Arial" panose="020B0604020202020204" pitchFamily="34" charset="0"/>
                <a:ea typeface="Calibri" panose="020F0502020204030204" pitchFamily="34" charset="0"/>
                <a:cs typeface="Arial" panose="020B0604020202020204" pitchFamily="34" charset="0"/>
              </a:rPr>
              <a:t>en</a:t>
            </a:r>
            <a:r>
              <a:rPr lang="fr-FR" b="1" i="1" dirty="0">
                <a:effectLst/>
                <a:latin typeface="Arial" panose="020B0604020202020204" pitchFamily="34" charset="0"/>
                <a:ea typeface="Calibri" panose="020F0502020204030204" pitchFamily="34" charset="0"/>
                <a:cs typeface="Arial" panose="020B0604020202020204" pitchFamily="34" charset="0"/>
              </a:rPr>
              <a:t> compte de la dimension Genre à tous les niveaux </a:t>
            </a:r>
            <a:endParaRPr lang="fr-FR"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xmlns="" id="{378686A0-A851-480A-8FE8-7F59FAA57B39}"/>
              </a:ext>
            </a:extLst>
          </p:cNvPr>
          <p:cNvSpPr/>
          <p:nvPr/>
        </p:nvSpPr>
        <p:spPr>
          <a:xfrm>
            <a:off x="6730413" y="2042672"/>
            <a:ext cx="5209957" cy="3970318"/>
          </a:xfrm>
          <a:prstGeom prst="rect">
            <a:avLst/>
          </a:prstGeom>
          <a:ln w="19050">
            <a:solidFill>
              <a:schemeClr val="accent4">
                <a:lumMod val="60000"/>
                <a:lumOff val="40000"/>
              </a:schemeClr>
            </a:solidFill>
          </a:ln>
        </p:spPr>
        <p:txBody>
          <a:bodyPr wrap="square">
            <a:spAutoFit/>
          </a:bodyPr>
          <a:lstStyle/>
          <a:p>
            <a:pPr lvl="0"/>
            <a:r>
              <a:rPr lang="fr-FR" dirty="0">
                <a:latin typeface="Arial" panose="020B0604020202020204" pitchFamily="34" charset="0"/>
                <a:cs typeface="Arial" panose="020B0604020202020204" pitchFamily="34" charset="0"/>
              </a:rPr>
              <a:t>- Prise en compte de la dimension Genre dans les organes de décision, de pilotage et de mise en œuvre de la GIRE</a:t>
            </a:r>
          </a:p>
          <a:p>
            <a:pPr lvl="0"/>
            <a:r>
              <a:rPr lang="fr-FR" dirty="0">
                <a:latin typeface="Arial" panose="020B0604020202020204" pitchFamily="34" charset="0"/>
                <a:cs typeface="Arial" panose="020B0604020202020204" pitchFamily="34" charset="0"/>
              </a:rPr>
              <a:t>- Faire en sorte que l’accès universel de l’eau soit adapté à l’utilisation par les hommes, les femmes, les filles, les garçons et les couches vulnérables pour tous les âges. </a:t>
            </a:r>
          </a:p>
          <a:p>
            <a:pPr lvl="0"/>
            <a:r>
              <a:rPr lang="fr-FR" dirty="0">
                <a:latin typeface="Arial" panose="020B0604020202020204" pitchFamily="34" charset="0"/>
                <a:cs typeface="Arial" panose="020B0604020202020204" pitchFamily="34" charset="0"/>
              </a:rPr>
              <a:t>- Veiller à ce que les infrastructures d’assainissement soient utilisées par les femmes, les filles, les hommes, les garçons et les personnes à motricité réduite en tout lieu, </a:t>
            </a:r>
          </a:p>
          <a:p>
            <a:pPr lvl="0"/>
            <a:r>
              <a:rPr lang="fr-FR" dirty="0">
                <a:latin typeface="Arial" panose="020B0604020202020204" pitchFamily="34" charset="0"/>
                <a:cs typeface="Arial" panose="020B0604020202020204" pitchFamily="34" charset="0"/>
              </a:rPr>
              <a:t>- Besoin réel de sensibilisation des femmes et les filles sur les conditions d’hygiène surtout dans les établissements scolaires </a:t>
            </a:r>
          </a:p>
        </p:txBody>
      </p:sp>
      <p:pic>
        <p:nvPicPr>
          <p:cNvPr id="18434" name="Image 29" descr="photos  tamba-matam 130">
            <a:extLst>
              <a:ext uri="{FF2B5EF4-FFF2-40B4-BE49-F238E27FC236}">
                <a16:creationId xmlns:a16="http://schemas.microsoft.com/office/drawing/2014/main" xmlns="" id="{519FEF36-2453-4A38-A2F3-1B2CADAAD5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060" y="2071395"/>
            <a:ext cx="5209956" cy="392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8784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96">
            <a:extLst>
              <a:ext uri="{FF2B5EF4-FFF2-40B4-BE49-F238E27FC236}">
                <a16:creationId xmlns:a16="http://schemas.microsoft.com/office/drawing/2014/main" xmlns="" id="{6F3D9A82-703C-4CDB-B6F1-D0CF746E813B}"/>
              </a:ext>
            </a:extLst>
          </p:cNvPr>
          <p:cNvSpPr>
            <a:spLocks noChangeArrowheads="1"/>
          </p:cNvSpPr>
          <p:nvPr/>
        </p:nvSpPr>
        <p:spPr bwMode="gray">
          <a:xfrm>
            <a:off x="481263" y="237380"/>
            <a:ext cx="11454062" cy="664988"/>
          </a:xfrm>
          <a:prstGeom prst="roundRect">
            <a:avLst>
              <a:gd name="adj" fmla="val 50000"/>
            </a:avLst>
          </a:prstGeom>
          <a:solidFill>
            <a:srgbClr val="CCFFFF"/>
          </a:solidFill>
          <a:ln w="28575">
            <a:solidFill>
              <a:schemeClr val="accent1"/>
            </a:solidFill>
            <a:round/>
            <a:headEnd/>
            <a:tailEnd/>
          </a:ln>
        </p:spPr>
        <p:txBody>
          <a:bodyPr wrap="none" anchor="ctr"/>
          <a:lstStyle>
            <a:lvl1pPr marL="514350" indent="-51435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indent="0">
              <a:buNone/>
              <a:defRPr/>
            </a:pPr>
            <a:r>
              <a:rPr lang="fr-FR" b="1" dirty="0">
                <a:solidFill>
                  <a:srgbClr val="0070C0"/>
                </a:solidFill>
              </a:rPr>
              <a:t>3. ENJEUX ET DEFIS DE LA GIRE AU SENEGAL </a:t>
            </a:r>
          </a:p>
        </p:txBody>
      </p:sp>
      <p:sp>
        <p:nvSpPr>
          <p:cNvPr id="4" name="Rectangle à coins arrondis 24">
            <a:extLst>
              <a:ext uri="{FF2B5EF4-FFF2-40B4-BE49-F238E27FC236}">
                <a16:creationId xmlns:a16="http://schemas.microsoft.com/office/drawing/2014/main" xmlns="" id="{DDAD5327-CF48-46DC-94AC-5123AE632F95}"/>
              </a:ext>
            </a:extLst>
          </p:cNvPr>
          <p:cNvSpPr/>
          <p:nvPr/>
        </p:nvSpPr>
        <p:spPr bwMode="gray">
          <a:xfrm>
            <a:off x="1684997" y="1010722"/>
            <a:ext cx="8449606" cy="440583"/>
          </a:xfrm>
          <a:prstGeom prst="roundRect">
            <a:avLst/>
          </a:prstGeom>
          <a:solidFill>
            <a:schemeClr val="accent4">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fr-FR" sz="2400" b="1" dirty="0">
                <a:solidFill>
                  <a:srgbClr val="0070C0"/>
                </a:solidFill>
                <a:latin typeface="Arial" panose="020B0604020202020204" pitchFamily="34" charset="0"/>
                <a:cs typeface="Arial" panose="020B0604020202020204" pitchFamily="34" charset="0"/>
              </a:rPr>
              <a:t>3.1. Enjeux et Défis </a:t>
            </a:r>
          </a:p>
        </p:txBody>
      </p:sp>
      <p:sp>
        <p:nvSpPr>
          <p:cNvPr id="5" name="Rectangle 4">
            <a:extLst>
              <a:ext uri="{FF2B5EF4-FFF2-40B4-BE49-F238E27FC236}">
                <a16:creationId xmlns:a16="http://schemas.microsoft.com/office/drawing/2014/main" xmlns="" id="{7FA29FC6-F5A1-4AC2-A256-F0494B1D4DB3}"/>
              </a:ext>
            </a:extLst>
          </p:cNvPr>
          <p:cNvSpPr/>
          <p:nvPr/>
        </p:nvSpPr>
        <p:spPr>
          <a:xfrm>
            <a:off x="329230" y="1573352"/>
            <a:ext cx="2980303" cy="369332"/>
          </a:xfrm>
          <a:prstGeom prst="rect">
            <a:avLst/>
          </a:prstGeom>
        </p:spPr>
        <p:txBody>
          <a:bodyPr wrap="none">
            <a:spAutoFit/>
          </a:bodyPr>
          <a:lstStyle/>
          <a:p>
            <a:pPr marL="342900" indent="-342900" algn="just">
              <a:buFont typeface="Wingdings" panose="05000000000000000000" pitchFamily="2" charset="2"/>
              <a:buChar char=""/>
            </a:pPr>
            <a:r>
              <a:rPr lang="fr-FR" b="1" i="1" dirty="0">
                <a:latin typeface="Arial" panose="020B0604020202020204" pitchFamily="34" charset="0"/>
                <a:ea typeface="Calibri" panose="020F0502020204030204" pitchFamily="34" charset="0"/>
                <a:cs typeface="Arial" panose="020B0604020202020204" pitchFamily="34" charset="0"/>
              </a:rPr>
              <a:t>Financement durable </a:t>
            </a:r>
            <a:r>
              <a:rPr lang="fr-FR" b="1" i="1" dirty="0">
                <a:effectLst/>
                <a:latin typeface="Arial" panose="020B0604020202020204" pitchFamily="34" charset="0"/>
                <a:ea typeface="Calibri" panose="020F0502020204030204" pitchFamily="34" charset="0"/>
                <a:cs typeface="Arial" panose="020B0604020202020204" pitchFamily="34" charset="0"/>
              </a:rPr>
              <a:t> </a:t>
            </a:r>
            <a:endParaRPr lang="fr-FR"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Rectangle 1">
            <a:extLst>
              <a:ext uri="{FF2B5EF4-FFF2-40B4-BE49-F238E27FC236}">
                <a16:creationId xmlns:a16="http://schemas.microsoft.com/office/drawing/2014/main" xmlns="" id="{378686A0-A851-480A-8FE8-7F59FAA57B39}"/>
              </a:ext>
            </a:extLst>
          </p:cNvPr>
          <p:cNvSpPr/>
          <p:nvPr/>
        </p:nvSpPr>
        <p:spPr>
          <a:xfrm>
            <a:off x="6545624" y="1564187"/>
            <a:ext cx="5426645" cy="5355312"/>
          </a:xfrm>
          <a:prstGeom prst="rect">
            <a:avLst/>
          </a:prstGeom>
          <a:ln w="19050">
            <a:solidFill>
              <a:schemeClr val="accent4">
                <a:lumMod val="60000"/>
                <a:lumOff val="40000"/>
              </a:schemeClr>
            </a:solidFill>
          </a:ln>
        </p:spPr>
        <p:txBody>
          <a:bodyPr wrap="square">
            <a:spAutoFit/>
          </a:bodyPr>
          <a:lstStyle/>
          <a:p>
            <a:pPr lvl="0"/>
            <a:r>
              <a:rPr lang="fr-FR" dirty="0">
                <a:latin typeface="Arial" panose="020B0604020202020204" pitchFamily="34" charset="0"/>
                <a:cs typeface="Arial" panose="020B0604020202020204" pitchFamily="34" charset="0"/>
              </a:rPr>
              <a:t>- Inventorier l’ensemble des redevables au titre du paiement des redevances d’eau et mettre en place la base de données des redevables</a:t>
            </a:r>
          </a:p>
          <a:p>
            <a:pPr lvl="0"/>
            <a:r>
              <a:rPr lang="fr-FR" dirty="0">
                <a:latin typeface="Arial" panose="020B0604020202020204" pitchFamily="34" charset="0"/>
                <a:cs typeface="Arial" panose="020B0604020202020204" pitchFamily="34" charset="0"/>
              </a:rPr>
              <a:t>- Fixer les taux et assiettes des redevances à percevoir (Codes l’eau et de l’assainissement) ainsi que les modalités de facturation et de recouvrement /reversement des redevances et amendes</a:t>
            </a:r>
          </a:p>
          <a:p>
            <a:pPr lvl="0"/>
            <a:r>
              <a:rPr lang="fr-FR" dirty="0">
                <a:latin typeface="Arial" panose="020B0604020202020204" pitchFamily="34" charset="0"/>
                <a:cs typeface="Arial" panose="020B0604020202020204" pitchFamily="34" charset="0"/>
              </a:rPr>
              <a:t>- Renforcer les capacités et les moyens d’actions des organes chargés de la facturation et du recouvrement/reversement des redevances et amendes</a:t>
            </a:r>
          </a:p>
          <a:p>
            <a:pPr lvl="0"/>
            <a:r>
              <a:rPr lang="fr-FR" dirty="0">
                <a:latin typeface="Arial" panose="020B0604020202020204" pitchFamily="34" charset="0"/>
                <a:cs typeface="Arial" panose="020B0604020202020204" pitchFamily="34" charset="0"/>
              </a:rPr>
              <a:t>- Elaborer et proposer un modèle économique adapté pour la gestion de l’eau et de l’assainissement (règles de partage de la ressource, modes de financement de la protection et de la valorisation de l’eau, etc.)</a:t>
            </a:r>
          </a:p>
          <a:p>
            <a:r>
              <a:rPr lang="fr-FR" dirty="0">
                <a:latin typeface="Arial" panose="020B0604020202020204" pitchFamily="34" charset="0"/>
                <a:cs typeface="Arial" panose="020B0604020202020204" pitchFamily="34" charset="0"/>
              </a:rPr>
              <a:t>- Besoin d’organiser une table ronde des bailleurs de fonds du secteur autour du Programme-GIRE</a:t>
            </a:r>
          </a:p>
        </p:txBody>
      </p:sp>
      <p:pic>
        <p:nvPicPr>
          <p:cNvPr id="19458" name="Picture 2">
            <a:extLst>
              <a:ext uri="{FF2B5EF4-FFF2-40B4-BE49-F238E27FC236}">
                <a16:creationId xmlns:a16="http://schemas.microsoft.com/office/drawing/2014/main" xmlns="" id="{BA6DCA26-13BC-43F4-BBE9-EB0F42DCC7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14"/>
          <a:stretch>
            <a:fillRect/>
          </a:stretch>
        </p:blipFill>
        <p:spPr bwMode="auto">
          <a:xfrm>
            <a:off x="66592" y="3400176"/>
            <a:ext cx="6447133" cy="296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Image 30" descr="RÃ©sultat de recherche d'images pour &quot;image financement projet&quot;">
            <a:extLst>
              <a:ext uri="{FF2B5EF4-FFF2-40B4-BE49-F238E27FC236}">
                <a16:creationId xmlns:a16="http://schemas.microsoft.com/office/drawing/2014/main" xmlns="" id="{73C77A3A-CA03-4C26-8DD4-E6378AD37B4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17082" r="12872"/>
          <a:stretch>
            <a:fillRect/>
          </a:stretch>
        </p:blipFill>
        <p:spPr bwMode="auto">
          <a:xfrm>
            <a:off x="2801079" y="1942684"/>
            <a:ext cx="197294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33F533EE-49EB-48D6-846B-937D37E3AF81}"/>
              </a:ext>
            </a:extLst>
          </p:cNvPr>
          <p:cNvSpPr/>
          <p:nvPr/>
        </p:nvSpPr>
        <p:spPr>
          <a:xfrm>
            <a:off x="836181" y="6368902"/>
            <a:ext cx="3698448" cy="369332"/>
          </a:xfrm>
          <a:prstGeom prst="rect">
            <a:avLst/>
          </a:prstGeom>
        </p:spPr>
        <p:txBody>
          <a:bodyPr wrap="none">
            <a:spAutoFit/>
          </a:bodyPr>
          <a:lstStyle/>
          <a:p>
            <a:r>
              <a:rPr lang="fr-FR" dirty="0">
                <a:latin typeface="Arial" panose="020B0604020202020204" pitchFamily="34" charset="0"/>
                <a:ea typeface="Calibri" panose="020F0502020204030204" pitchFamily="34" charset="0"/>
                <a:cs typeface="Times New Roman" panose="02020603050405020304" pitchFamily="18" charset="0"/>
              </a:rPr>
              <a:t>Niveau d’exécution financier GIRE</a:t>
            </a:r>
            <a:endParaRPr lang="fr-FR" dirty="0"/>
          </a:p>
        </p:txBody>
      </p:sp>
    </p:spTree>
    <p:extLst>
      <p:ext uri="{BB962C8B-B14F-4D97-AF65-F5344CB8AC3E}">
        <p14:creationId xmlns:p14="http://schemas.microsoft.com/office/powerpoint/2010/main" val="3292669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96">
            <a:extLst>
              <a:ext uri="{FF2B5EF4-FFF2-40B4-BE49-F238E27FC236}">
                <a16:creationId xmlns:a16="http://schemas.microsoft.com/office/drawing/2014/main" xmlns="" id="{6F3D9A82-703C-4CDB-B6F1-D0CF746E813B}"/>
              </a:ext>
            </a:extLst>
          </p:cNvPr>
          <p:cNvSpPr>
            <a:spLocks noChangeArrowheads="1"/>
          </p:cNvSpPr>
          <p:nvPr/>
        </p:nvSpPr>
        <p:spPr bwMode="gray">
          <a:xfrm>
            <a:off x="481263" y="237380"/>
            <a:ext cx="11454062" cy="664988"/>
          </a:xfrm>
          <a:prstGeom prst="roundRect">
            <a:avLst>
              <a:gd name="adj" fmla="val 50000"/>
            </a:avLst>
          </a:prstGeom>
          <a:solidFill>
            <a:srgbClr val="CCFFFF"/>
          </a:solidFill>
          <a:ln w="28575">
            <a:solidFill>
              <a:schemeClr val="accent1"/>
            </a:solidFill>
            <a:round/>
            <a:headEnd/>
            <a:tailEnd/>
          </a:ln>
        </p:spPr>
        <p:txBody>
          <a:bodyPr wrap="none" anchor="ctr"/>
          <a:lstStyle>
            <a:lvl1pPr marL="514350" indent="-51435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indent="0">
              <a:buNone/>
              <a:defRPr/>
            </a:pPr>
            <a:r>
              <a:rPr lang="fr-FR" b="1" dirty="0">
                <a:solidFill>
                  <a:srgbClr val="0070C0"/>
                </a:solidFill>
              </a:rPr>
              <a:t>3. ENJEUX ET DEFIS DE LA GIRE AU SENEGAL </a:t>
            </a:r>
          </a:p>
        </p:txBody>
      </p:sp>
      <p:sp>
        <p:nvSpPr>
          <p:cNvPr id="4" name="Rectangle à coins arrondis 24">
            <a:extLst>
              <a:ext uri="{FF2B5EF4-FFF2-40B4-BE49-F238E27FC236}">
                <a16:creationId xmlns:a16="http://schemas.microsoft.com/office/drawing/2014/main" xmlns="" id="{DDAD5327-CF48-46DC-94AC-5123AE632F95}"/>
              </a:ext>
            </a:extLst>
          </p:cNvPr>
          <p:cNvSpPr/>
          <p:nvPr/>
        </p:nvSpPr>
        <p:spPr bwMode="gray">
          <a:xfrm>
            <a:off x="1684997" y="1010722"/>
            <a:ext cx="8449606" cy="440583"/>
          </a:xfrm>
          <a:prstGeom prst="roundRect">
            <a:avLst/>
          </a:prstGeom>
          <a:solidFill>
            <a:schemeClr val="accent4">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fr-FR" sz="2400" b="1" dirty="0">
                <a:solidFill>
                  <a:srgbClr val="0070C0"/>
                </a:solidFill>
                <a:latin typeface="Arial" panose="020B0604020202020204" pitchFamily="34" charset="0"/>
                <a:cs typeface="Arial" panose="020B0604020202020204" pitchFamily="34" charset="0"/>
              </a:rPr>
              <a:t>3.2. Forces-Faiblesses-Opportunités-</a:t>
            </a:r>
            <a:r>
              <a:rPr lang="fr-FR" sz="2400" b="1" dirty="0" err="1">
                <a:solidFill>
                  <a:srgbClr val="0070C0"/>
                </a:solidFill>
                <a:latin typeface="Arial" panose="020B0604020202020204" pitchFamily="34" charset="0"/>
                <a:cs typeface="Arial" panose="020B0604020202020204" pitchFamily="34" charset="0"/>
              </a:rPr>
              <a:t>Menances</a:t>
            </a:r>
            <a:r>
              <a:rPr lang="fr-FR" sz="2400" b="1" dirty="0">
                <a:solidFill>
                  <a:srgbClr val="0070C0"/>
                </a:solidFill>
                <a:latin typeface="Arial" panose="020B0604020202020204" pitchFamily="34" charset="0"/>
                <a:cs typeface="Arial" panose="020B0604020202020204" pitchFamily="34" charset="0"/>
              </a:rPr>
              <a:t> </a:t>
            </a:r>
          </a:p>
        </p:txBody>
      </p:sp>
      <p:graphicFrame>
        <p:nvGraphicFramePr>
          <p:cNvPr id="2" name="Tableau 1">
            <a:extLst>
              <a:ext uri="{FF2B5EF4-FFF2-40B4-BE49-F238E27FC236}">
                <a16:creationId xmlns:a16="http://schemas.microsoft.com/office/drawing/2014/main" xmlns="" id="{19C46D93-F014-4C3B-9389-E65A18EAF1D3}"/>
              </a:ext>
            </a:extLst>
          </p:cNvPr>
          <p:cNvGraphicFramePr>
            <a:graphicFrameLocks noGrp="1"/>
          </p:cNvGraphicFramePr>
          <p:nvPr>
            <p:extLst>
              <p:ext uri="{D42A27DB-BD31-4B8C-83A1-F6EECF244321}">
                <p14:modId xmlns:p14="http://schemas.microsoft.com/office/powerpoint/2010/main" val="1396061408"/>
              </p:ext>
            </p:extLst>
          </p:nvPr>
        </p:nvGraphicFramePr>
        <p:xfrm>
          <a:off x="191373" y="1605376"/>
          <a:ext cx="11855315" cy="5285232"/>
        </p:xfrm>
        <a:graphic>
          <a:graphicData uri="http://schemas.openxmlformats.org/drawingml/2006/table">
            <a:tbl>
              <a:tblPr firstRow="1" firstCol="1" bandRow="1"/>
              <a:tblGrid>
                <a:gridCol w="197367">
                  <a:extLst>
                    <a:ext uri="{9D8B030D-6E8A-4147-A177-3AD203B41FA5}">
                      <a16:colId xmlns:a16="http://schemas.microsoft.com/office/drawing/2014/main" xmlns="" val="4231874977"/>
                    </a:ext>
                  </a:extLst>
                </a:gridCol>
                <a:gridCol w="7301272">
                  <a:extLst>
                    <a:ext uri="{9D8B030D-6E8A-4147-A177-3AD203B41FA5}">
                      <a16:colId xmlns:a16="http://schemas.microsoft.com/office/drawing/2014/main" xmlns="" val="2499670013"/>
                    </a:ext>
                  </a:extLst>
                </a:gridCol>
                <a:gridCol w="114286">
                  <a:extLst>
                    <a:ext uri="{9D8B030D-6E8A-4147-A177-3AD203B41FA5}">
                      <a16:colId xmlns:a16="http://schemas.microsoft.com/office/drawing/2014/main" xmlns="" val="2424868116"/>
                    </a:ext>
                  </a:extLst>
                </a:gridCol>
                <a:gridCol w="4242390">
                  <a:extLst>
                    <a:ext uri="{9D8B030D-6E8A-4147-A177-3AD203B41FA5}">
                      <a16:colId xmlns:a16="http://schemas.microsoft.com/office/drawing/2014/main" xmlns="" val="560118144"/>
                    </a:ext>
                  </a:extLst>
                </a:gridCol>
              </a:tblGrid>
              <a:tr h="174926">
                <a:tc>
                  <a:txBody>
                    <a:bodyPr/>
                    <a:lstStyle/>
                    <a:p>
                      <a:pPr algn="ctr">
                        <a:spcAft>
                          <a:spcPts val="0"/>
                        </a:spcAft>
                      </a:pPr>
                      <a:r>
                        <a:rPr lang="fr-FR" sz="1600" b="1">
                          <a:effectLst/>
                          <a:latin typeface="Arial" panose="020B0604020202020204" pitchFamily="34" charset="0"/>
                          <a:ea typeface="Calibri" panose="020F0502020204030204" pitchFamily="34" charset="0"/>
                          <a:cs typeface="Arial" panose="020B0604020202020204" pitchFamily="34" charset="0"/>
                        </a:rPr>
                        <a:t> </a:t>
                      </a:r>
                      <a:endParaRPr lang="fr-FR" sz="1600">
                        <a:effectLst/>
                        <a:latin typeface="Arial" panose="020B0604020202020204" pitchFamily="34" charset="0"/>
                        <a:ea typeface="Calibri" panose="020F0502020204030204" pitchFamily="34" charset="0"/>
                        <a:cs typeface="Arial" panose="020B0604020202020204" pitchFamily="34" charset="0"/>
                      </a:endParaRPr>
                    </a:p>
                  </a:txBody>
                  <a:tcPr marL="44443" marR="44443" marT="0" marB="0">
                    <a:lnL>
                      <a:noFill/>
                    </a:lnL>
                    <a:lnR>
                      <a:noFill/>
                    </a:lnR>
                    <a:lnT>
                      <a:noFill/>
                    </a:lnT>
                    <a:lnB>
                      <a:noFill/>
                    </a:lnB>
                    <a:solidFill>
                      <a:srgbClr val="A8D08D"/>
                    </a:solidFill>
                  </a:tcPr>
                </a:tc>
                <a:tc>
                  <a:txBody>
                    <a:bodyPr/>
                    <a:lstStyle/>
                    <a:p>
                      <a:pPr algn="ctr">
                        <a:spcAft>
                          <a:spcPts val="0"/>
                        </a:spcAft>
                      </a:pPr>
                      <a:r>
                        <a:rPr lang="fr-FR" sz="1800" b="1" dirty="0">
                          <a:effectLst/>
                          <a:latin typeface="Arial" panose="020B0604020202020204" pitchFamily="34" charset="0"/>
                          <a:ea typeface="Calibri" panose="020F0502020204030204" pitchFamily="34" charset="0"/>
                          <a:cs typeface="Arial" panose="020B0604020202020204" pitchFamily="34" charset="0"/>
                        </a:rPr>
                        <a:t>Forces</a:t>
                      </a:r>
                      <a:endParaRPr lang="fr-FR" sz="1800" dirty="0">
                        <a:effectLst/>
                        <a:latin typeface="Arial" panose="020B0604020202020204" pitchFamily="34" charset="0"/>
                        <a:ea typeface="Calibri" panose="020F0502020204030204" pitchFamily="34" charset="0"/>
                        <a:cs typeface="Arial" panose="020B0604020202020204" pitchFamily="34" charset="0"/>
                      </a:endParaRPr>
                    </a:p>
                  </a:txBody>
                  <a:tcPr marL="44443" marR="44443" marT="0" marB="0">
                    <a:lnL>
                      <a:noFill/>
                    </a:lnL>
                    <a:lnR>
                      <a:noFill/>
                    </a:lnR>
                    <a:lnT>
                      <a:noFill/>
                    </a:lnT>
                    <a:lnB>
                      <a:noFill/>
                    </a:lnB>
                    <a:solidFill>
                      <a:srgbClr val="A8D08D"/>
                    </a:solidFill>
                  </a:tcPr>
                </a:tc>
                <a:tc>
                  <a:txBody>
                    <a:bodyPr/>
                    <a:lstStyle/>
                    <a:p>
                      <a:pPr algn="ctr">
                        <a:spcAft>
                          <a:spcPts val="0"/>
                        </a:spcAft>
                      </a:pPr>
                      <a:r>
                        <a:rPr lang="fr-FR" sz="1600" b="1">
                          <a:effectLst/>
                          <a:latin typeface="Arial" panose="020B0604020202020204" pitchFamily="34" charset="0"/>
                          <a:ea typeface="Calibri" panose="020F0502020204030204" pitchFamily="34" charset="0"/>
                          <a:cs typeface="Arial" panose="020B0604020202020204" pitchFamily="34" charset="0"/>
                        </a:rPr>
                        <a:t> </a:t>
                      </a:r>
                      <a:endParaRPr lang="fr-FR" sz="1600">
                        <a:effectLst/>
                        <a:latin typeface="Arial" panose="020B0604020202020204" pitchFamily="34" charset="0"/>
                        <a:ea typeface="Calibri" panose="020F0502020204030204" pitchFamily="34" charset="0"/>
                        <a:cs typeface="Arial" panose="020B0604020202020204" pitchFamily="34" charset="0"/>
                      </a:endParaRPr>
                    </a:p>
                  </a:txBody>
                  <a:tcPr marL="44443" marR="44443" marT="0" marB="0">
                    <a:lnL>
                      <a:noFill/>
                    </a:lnL>
                    <a:lnR>
                      <a:noFill/>
                    </a:lnR>
                    <a:lnT>
                      <a:noFill/>
                    </a:lnT>
                    <a:lnB>
                      <a:noFill/>
                    </a:lnB>
                    <a:solidFill>
                      <a:srgbClr val="FFC000"/>
                    </a:solidFill>
                  </a:tcPr>
                </a:tc>
                <a:tc>
                  <a:txBody>
                    <a:bodyPr/>
                    <a:lstStyle/>
                    <a:p>
                      <a:pPr algn="ctr">
                        <a:spcAft>
                          <a:spcPts val="0"/>
                        </a:spcAft>
                      </a:pPr>
                      <a:r>
                        <a:rPr lang="fr-FR" sz="1800" b="1" dirty="0">
                          <a:effectLst/>
                          <a:latin typeface="Arial" panose="020B0604020202020204" pitchFamily="34" charset="0"/>
                          <a:ea typeface="Calibri" panose="020F0502020204030204" pitchFamily="34" charset="0"/>
                          <a:cs typeface="Arial" panose="020B0604020202020204" pitchFamily="34" charset="0"/>
                        </a:rPr>
                        <a:t>Faiblesses</a:t>
                      </a:r>
                      <a:endParaRPr lang="fr-FR" sz="1800" dirty="0">
                        <a:effectLst/>
                        <a:latin typeface="Arial" panose="020B0604020202020204" pitchFamily="34" charset="0"/>
                        <a:ea typeface="Calibri" panose="020F0502020204030204" pitchFamily="34" charset="0"/>
                        <a:cs typeface="Arial" panose="020B0604020202020204" pitchFamily="34" charset="0"/>
                      </a:endParaRPr>
                    </a:p>
                  </a:txBody>
                  <a:tcPr marL="44443" marR="44443" marT="0" marB="0">
                    <a:lnL>
                      <a:noFill/>
                    </a:lnL>
                    <a:lnR>
                      <a:noFill/>
                    </a:lnR>
                    <a:lnT>
                      <a:noFill/>
                    </a:lnT>
                    <a:lnB>
                      <a:noFill/>
                    </a:lnB>
                    <a:solidFill>
                      <a:srgbClr val="FFC000"/>
                    </a:solidFill>
                  </a:tcPr>
                </a:tc>
                <a:extLst>
                  <a:ext uri="{0D108BD9-81ED-4DB2-BD59-A6C34878D82A}">
                    <a16:rowId xmlns:a16="http://schemas.microsoft.com/office/drawing/2014/main" xmlns="" val="779602656"/>
                  </a:ext>
                </a:extLst>
              </a:tr>
              <a:tr h="3201565">
                <a:tc>
                  <a:txBody>
                    <a:bodyPr/>
                    <a:lstStyle/>
                    <a:p>
                      <a:pPr algn="just">
                        <a:spcAft>
                          <a:spcPts val="0"/>
                        </a:spcAft>
                      </a:pPr>
                      <a:r>
                        <a:rPr lang="fr-FR" sz="1600">
                          <a:effectLst/>
                          <a:latin typeface="Arial" panose="020B0604020202020204" pitchFamily="34" charset="0"/>
                          <a:ea typeface="Calibri" panose="020F0502020204030204" pitchFamily="34" charset="0"/>
                          <a:cs typeface="Arial" panose="020B0604020202020204" pitchFamily="34" charset="0"/>
                        </a:rPr>
                        <a:t> </a:t>
                      </a:r>
                    </a:p>
                  </a:txBody>
                  <a:tcPr marL="44443" marR="44443" marT="0" marB="0">
                    <a:lnL>
                      <a:noFill/>
                    </a:lnL>
                    <a:lnR>
                      <a:noFill/>
                    </a:lnR>
                    <a:lnT>
                      <a:noFill/>
                    </a:lnT>
                    <a:lnB>
                      <a:noFill/>
                    </a:lnB>
                    <a:solidFill>
                      <a:srgbClr val="A8D08D"/>
                    </a:solidFill>
                  </a:tcPr>
                </a:tc>
                <a:tc>
                  <a:txBody>
                    <a:bodyPr/>
                    <a:lstStyle/>
                    <a:p>
                      <a:pPr marL="342900" lvl="0" indent="-342900">
                        <a:lnSpc>
                          <a:spcPct val="115000"/>
                        </a:lnSpc>
                        <a:buFont typeface="Corbel" panose="020B0503020204020204" pitchFamily="34" charset="0"/>
                        <a:buChar char="-"/>
                      </a:pPr>
                      <a:r>
                        <a:rPr lang="fr-FR" sz="1600" u="none" strike="noStrike" dirty="0">
                          <a:effectLst/>
                          <a:latin typeface="Arial" panose="020B0604020202020204" pitchFamily="34" charset="0"/>
                          <a:ea typeface="Calibri" panose="020F0502020204030204" pitchFamily="34" charset="0"/>
                          <a:cs typeface="Arial" panose="020B0604020202020204" pitchFamily="34" charset="0"/>
                        </a:rPr>
                        <a:t>Existence du plan d’action GIRE phase 1 </a:t>
                      </a:r>
                    </a:p>
                    <a:p>
                      <a:pPr marL="342900" lvl="0" indent="-342900">
                        <a:lnSpc>
                          <a:spcPct val="115000"/>
                        </a:lnSpc>
                        <a:buFont typeface="Corbel" panose="020B0503020204020204" pitchFamily="34" charset="0"/>
                        <a:buChar char="-"/>
                      </a:pPr>
                      <a:r>
                        <a:rPr lang="fr-FR" sz="1600" u="none" strike="noStrike" dirty="0">
                          <a:effectLst/>
                          <a:latin typeface="Arial" panose="020B0604020202020204" pitchFamily="34" charset="0"/>
                          <a:ea typeface="Calibri" panose="020F0502020204030204" pitchFamily="34" charset="0"/>
                          <a:cs typeface="Arial" panose="020B0604020202020204" pitchFamily="34" charset="0"/>
                        </a:rPr>
                        <a:t>Alignement de la GIRE aux ODD</a:t>
                      </a:r>
                    </a:p>
                    <a:p>
                      <a:pPr marL="342900" lvl="0" indent="-342900">
                        <a:lnSpc>
                          <a:spcPct val="115000"/>
                        </a:lnSpc>
                        <a:buFont typeface="Corbel" panose="020B0503020204020204" pitchFamily="34" charset="0"/>
                        <a:buChar char="-"/>
                      </a:pPr>
                      <a:r>
                        <a:rPr lang="fr-FR" sz="1600" u="none" strike="noStrike" dirty="0">
                          <a:effectLst/>
                          <a:latin typeface="Arial" panose="020B0604020202020204" pitchFamily="34" charset="0"/>
                          <a:ea typeface="Calibri" panose="020F0502020204030204" pitchFamily="34" charset="0"/>
                          <a:cs typeface="Arial" panose="020B0604020202020204" pitchFamily="34" charset="0"/>
                        </a:rPr>
                        <a:t>Existence d’un cadre institutionnel adapté aux besoins de la GIRE (CSE, CTE, UGP, etc.)</a:t>
                      </a:r>
                    </a:p>
                    <a:p>
                      <a:pPr marL="342900" lvl="0" indent="-342900">
                        <a:lnSpc>
                          <a:spcPct val="115000"/>
                        </a:lnSpc>
                        <a:buFont typeface="Corbel" panose="020B0503020204020204" pitchFamily="34" charset="0"/>
                        <a:buChar char="-"/>
                      </a:pPr>
                      <a:r>
                        <a:rPr lang="fr-FR" sz="1600" u="none" strike="noStrike" dirty="0">
                          <a:effectLst/>
                          <a:latin typeface="Arial" panose="020B0604020202020204" pitchFamily="34" charset="0"/>
                          <a:ea typeface="Calibri" panose="020F0502020204030204" pitchFamily="34" charset="0"/>
                          <a:cs typeface="Arial" panose="020B0604020202020204" pitchFamily="34" charset="0"/>
                        </a:rPr>
                        <a:t>Etat membre de l’OMVS et de l’OMVG</a:t>
                      </a:r>
                    </a:p>
                    <a:p>
                      <a:pPr marL="342900" lvl="0" indent="-342900">
                        <a:lnSpc>
                          <a:spcPct val="115000"/>
                        </a:lnSpc>
                        <a:buFont typeface="Corbel" panose="020B0503020204020204" pitchFamily="34" charset="0"/>
                        <a:buChar char="-"/>
                      </a:pPr>
                      <a:r>
                        <a:rPr lang="fr-FR" sz="1600" u="none" strike="noStrike" dirty="0">
                          <a:effectLst/>
                          <a:latin typeface="Arial" panose="020B0604020202020204" pitchFamily="34" charset="0"/>
                          <a:ea typeface="Calibri" panose="020F0502020204030204" pitchFamily="34" charset="0"/>
                          <a:cs typeface="Arial" panose="020B0604020202020204" pitchFamily="34" charset="0"/>
                        </a:rPr>
                        <a:t>Code de l’eau avec la prise en compte des aspects GIRE</a:t>
                      </a:r>
                    </a:p>
                    <a:p>
                      <a:pPr marL="342900" lvl="0" indent="-342900">
                        <a:lnSpc>
                          <a:spcPct val="115000"/>
                        </a:lnSpc>
                        <a:buFont typeface="Corbel" panose="020B0503020204020204" pitchFamily="34" charset="0"/>
                        <a:buChar char="-"/>
                      </a:pPr>
                      <a:r>
                        <a:rPr lang="fr-FR" sz="1600" u="none" strike="noStrike" dirty="0">
                          <a:effectLst/>
                          <a:latin typeface="Arial" panose="020B0604020202020204" pitchFamily="34" charset="0"/>
                          <a:ea typeface="Calibri" panose="020F0502020204030204" pitchFamily="34" charset="0"/>
                          <a:cs typeface="Arial" panose="020B0604020202020204" pitchFamily="34" charset="0"/>
                        </a:rPr>
                        <a:t>Institutionnalisation de la revue sectorielle</a:t>
                      </a:r>
                    </a:p>
                    <a:p>
                      <a:pPr marL="342900" lvl="0" indent="-342900">
                        <a:lnSpc>
                          <a:spcPct val="115000"/>
                        </a:lnSpc>
                        <a:buFont typeface="Corbel" panose="020B0503020204020204" pitchFamily="34" charset="0"/>
                        <a:buChar char="-"/>
                      </a:pPr>
                      <a:r>
                        <a:rPr lang="fr-FR" sz="1600" u="none" strike="noStrike" dirty="0">
                          <a:effectLst/>
                          <a:latin typeface="Arial" panose="020B0604020202020204" pitchFamily="34" charset="0"/>
                          <a:ea typeface="Calibri" panose="020F0502020204030204" pitchFamily="34" charset="0"/>
                          <a:cs typeface="Arial" panose="020B0604020202020204" pitchFamily="34" charset="0"/>
                        </a:rPr>
                        <a:t>LPSD intégrant GIRE &amp; GENRE</a:t>
                      </a:r>
                    </a:p>
                    <a:p>
                      <a:pPr marL="342900" lvl="0" indent="-342900">
                        <a:lnSpc>
                          <a:spcPct val="115000"/>
                        </a:lnSpc>
                        <a:buFont typeface="Corbel" panose="020B0503020204020204" pitchFamily="34" charset="0"/>
                        <a:buChar char="-"/>
                      </a:pPr>
                      <a:r>
                        <a:rPr lang="fr-FR" sz="1600" u="none" strike="noStrike" dirty="0">
                          <a:effectLst/>
                          <a:latin typeface="Arial" panose="020B0604020202020204" pitchFamily="34" charset="0"/>
                          <a:ea typeface="Calibri" panose="020F0502020204030204" pitchFamily="34" charset="0"/>
                          <a:cs typeface="Arial" panose="020B0604020202020204" pitchFamily="34" charset="0"/>
                        </a:rPr>
                        <a:t>Existence de structures chargée de la Gestion de la Ressource en Eau (DGPRE, OLAC)</a:t>
                      </a:r>
                    </a:p>
                    <a:p>
                      <a:pPr marL="342900" lvl="0" indent="-342900">
                        <a:lnSpc>
                          <a:spcPct val="115000"/>
                        </a:lnSpc>
                        <a:buFont typeface="Corbel" panose="020B0503020204020204" pitchFamily="34" charset="0"/>
                        <a:buChar char="-"/>
                      </a:pPr>
                      <a:r>
                        <a:rPr lang="fr-FR" sz="1600" u="none" strike="noStrike" dirty="0">
                          <a:effectLst/>
                          <a:latin typeface="Arial" panose="020B0604020202020204" pitchFamily="34" charset="0"/>
                          <a:ea typeface="Calibri" panose="020F0502020204030204" pitchFamily="34" charset="0"/>
                          <a:cs typeface="Arial" panose="020B0604020202020204" pitchFamily="34" charset="0"/>
                        </a:rPr>
                        <a:t>Stratégie nationale de la qualité de l’eau</a:t>
                      </a:r>
                    </a:p>
                    <a:p>
                      <a:pPr marL="342900" lvl="0" indent="-342900">
                        <a:lnSpc>
                          <a:spcPct val="115000"/>
                        </a:lnSpc>
                        <a:buFont typeface="Corbel" panose="020B0503020204020204" pitchFamily="34" charset="0"/>
                        <a:buChar char="-"/>
                      </a:pPr>
                      <a:r>
                        <a:rPr lang="fr-FR" sz="1600" u="none" strike="noStrike" dirty="0">
                          <a:effectLst/>
                          <a:latin typeface="Arial" panose="020B0604020202020204" pitchFamily="34" charset="0"/>
                          <a:ea typeface="Calibri" panose="020F0502020204030204" pitchFamily="34" charset="0"/>
                          <a:cs typeface="Arial" panose="020B0604020202020204" pitchFamily="34" charset="0"/>
                        </a:rPr>
                        <a:t>Prise en compte des Changements climatiques dans la gestion de la ressource en eau</a:t>
                      </a:r>
                    </a:p>
                    <a:p>
                      <a:pPr marL="342900" lvl="0" indent="-342900">
                        <a:lnSpc>
                          <a:spcPct val="115000"/>
                        </a:lnSpc>
                        <a:buFont typeface="Corbel" panose="020B0503020204020204" pitchFamily="34" charset="0"/>
                        <a:buChar char="-"/>
                      </a:pPr>
                      <a:r>
                        <a:rPr lang="fr-FR" sz="1600" u="none" strike="noStrike" dirty="0">
                          <a:effectLst/>
                          <a:latin typeface="Arial" panose="020B0604020202020204" pitchFamily="34" charset="0"/>
                          <a:ea typeface="Calibri" panose="020F0502020204030204" pitchFamily="34" charset="0"/>
                          <a:cs typeface="Arial" panose="020B0604020202020204" pitchFamily="34" charset="0"/>
                        </a:rPr>
                        <a:t>Existence de réseau de stations de collecte de données hydrométéorologique </a:t>
                      </a:r>
                    </a:p>
                    <a:p>
                      <a:pPr marL="342900" lvl="0" indent="-342900">
                        <a:lnSpc>
                          <a:spcPct val="115000"/>
                        </a:lnSpc>
                        <a:buFont typeface="Corbel" panose="020B0503020204020204" pitchFamily="34" charset="0"/>
                        <a:buChar char="-"/>
                      </a:pPr>
                      <a:r>
                        <a:rPr lang="fr-FR" sz="1600" u="none" strike="noStrike" dirty="0">
                          <a:effectLst/>
                          <a:latin typeface="Arial" panose="020B0604020202020204" pitchFamily="34" charset="0"/>
                          <a:ea typeface="Calibri" panose="020F0502020204030204" pitchFamily="34" charset="0"/>
                          <a:cs typeface="Arial" panose="020B0604020202020204" pitchFamily="34" charset="0"/>
                        </a:rPr>
                        <a:t>Contribution déterminée nationale/CDN </a:t>
                      </a:r>
                    </a:p>
                    <a:p>
                      <a:pPr marL="342900" lvl="0" indent="-342900">
                        <a:lnSpc>
                          <a:spcPct val="115000"/>
                        </a:lnSpc>
                        <a:buFont typeface="Corbel" panose="020B0503020204020204" pitchFamily="34" charset="0"/>
                        <a:buChar char="-"/>
                      </a:pPr>
                      <a:r>
                        <a:rPr lang="fr-FR" sz="1600" u="none" strike="noStrike" dirty="0">
                          <a:effectLst/>
                          <a:latin typeface="Arial" panose="020B0604020202020204" pitchFamily="34" charset="0"/>
                          <a:ea typeface="Calibri" panose="020F0502020204030204" pitchFamily="34" charset="0"/>
                          <a:cs typeface="Arial" panose="020B0604020202020204" pitchFamily="34" charset="0"/>
                        </a:rPr>
                        <a:t>Fonds bleu en cours de création</a:t>
                      </a:r>
                    </a:p>
                  </a:txBody>
                  <a:tcPr marL="44443" marR="44443" marT="0" marB="0">
                    <a:lnL>
                      <a:noFill/>
                    </a:lnL>
                    <a:lnR>
                      <a:noFill/>
                    </a:lnR>
                    <a:lnT>
                      <a:noFill/>
                    </a:lnT>
                    <a:lnB>
                      <a:noFill/>
                    </a:lnB>
                  </a:tcPr>
                </a:tc>
                <a:tc>
                  <a:txBody>
                    <a:bodyPr/>
                    <a:lstStyle/>
                    <a:p>
                      <a:pPr algn="just">
                        <a:lnSpc>
                          <a:spcPct val="115000"/>
                        </a:lnSpc>
                        <a:spcAft>
                          <a:spcPts val="0"/>
                        </a:spcAft>
                      </a:pPr>
                      <a:r>
                        <a:rPr lang="fr-FR" sz="1600" dirty="0">
                          <a:effectLst/>
                          <a:latin typeface="Arial" panose="020B0604020202020204" pitchFamily="34" charset="0"/>
                          <a:ea typeface="Calibri" panose="020F0502020204030204" pitchFamily="34" charset="0"/>
                          <a:cs typeface="Arial" panose="020B0604020202020204" pitchFamily="34" charset="0"/>
                        </a:rPr>
                        <a:t> </a:t>
                      </a:r>
                    </a:p>
                  </a:txBody>
                  <a:tcPr marL="44443" marR="44443" marT="0" marB="0">
                    <a:lnL>
                      <a:noFill/>
                    </a:lnL>
                    <a:lnR>
                      <a:noFill/>
                    </a:lnR>
                    <a:lnT>
                      <a:noFill/>
                    </a:lnT>
                    <a:lnB>
                      <a:noFill/>
                    </a:lnB>
                    <a:solidFill>
                      <a:srgbClr val="FFC000"/>
                    </a:solidFill>
                  </a:tcPr>
                </a:tc>
                <a:tc>
                  <a:txBody>
                    <a:bodyPr/>
                    <a:lstStyle/>
                    <a:p>
                      <a:pPr marL="342900" lvl="0" indent="-342900">
                        <a:lnSpc>
                          <a:spcPct val="115000"/>
                        </a:lnSpc>
                        <a:buFont typeface="Corbel" panose="020B0503020204020204" pitchFamily="34" charset="0"/>
                        <a:buChar char="-"/>
                      </a:pPr>
                      <a:r>
                        <a:rPr lang="fr-FR" sz="1600" u="none" strike="noStrike" dirty="0">
                          <a:effectLst/>
                          <a:latin typeface="Arial" panose="020B0604020202020204" pitchFamily="34" charset="0"/>
                          <a:ea typeface="Calibri" panose="020F0502020204030204" pitchFamily="34" charset="0"/>
                          <a:cs typeface="Arial" panose="020B0604020202020204" pitchFamily="34" charset="0"/>
                        </a:rPr>
                        <a:t>Déficit des ressources humaines qualifiées dans la mise en œuvre des actions de la GIRE</a:t>
                      </a:r>
                    </a:p>
                    <a:p>
                      <a:pPr marL="342900" lvl="0" indent="-342900">
                        <a:lnSpc>
                          <a:spcPct val="115000"/>
                        </a:lnSpc>
                        <a:buFont typeface="Corbel" panose="020B0503020204020204" pitchFamily="34" charset="0"/>
                        <a:buChar char="-"/>
                      </a:pPr>
                      <a:r>
                        <a:rPr lang="fr-FR" sz="1600" u="none" strike="noStrike" dirty="0">
                          <a:effectLst/>
                          <a:latin typeface="Arial" panose="020B0604020202020204" pitchFamily="34" charset="0"/>
                          <a:ea typeface="Calibri" panose="020F0502020204030204" pitchFamily="34" charset="0"/>
                          <a:cs typeface="Arial" panose="020B0604020202020204" pitchFamily="34" charset="0"/>
                        </a:rPr>
                        <a:t>Léthargie dans la mise en œuvre (faiblesse des cadres intersectoriels)</a:t>
                      </a:r>
                    </a:p>
                    <a:p>
                      <a:pPr marL="342900" lvl="0" indent="-342900">
                        <a:lnSpc>
                          <a:spcPct val="115000"/>
                        </a:lnSpc>
                        <a:buFont typeface="Corbel" panose="020B0503020204020204" pitchFamily="34" charset="0"/>
                        <a:buChar char="-"/>
                      </a:pPr>
                      <a:r>
                        <a:rPr lang="fr-FR" sz="1600" u="none" strike="noStrike" dirty="0">
                          <a:effectLst/>
                          <a:latin typeface="Arial" panose="020B0604020202020204" pitchFamily="34" charset="0"/>
                          <a:ea typeface="Calibri" panose="020F0502020204030204" pitchFamily="34" charset="0"/>
                          <a:cs typeface="Arial" panose="020B0604020202020204" pitchFamily="34" charset="0"/>
                        </a:rPr>
                        <a:t>Mécanisme de financement non adapté </a:t>
                      </a:r>
                    </a:p>
                    <a:p>
                      <a:pPr marL="342900" lvl="0" indent="-342900">
                        <a:lnSpc>
                          <a:spcPct val="115000"/>
                        </a:lnSpc>
                        <a:buFont typeface="Corbel" panose="020B0503020204020204" pitchFamily="34" charset="0"/>
                        <a:buChar char="-"/>
                      </a:pPr>
                      <a:r>
                        <a:rPr lang="fr-FR" sz="1600" u="none" strike="noStrike" dirty="0">
                          <a:effectLst/>
                          <a:latin typeface="Arial" panose="020B0604020202020204" pitchFamily="34" charset="0"/>
                          <a:ea typeface="Calibri" panose="020F0502020204030204" pitchFamily="34" charset="0"/>
                          <a:cs typeface="Arial" panose="020B0604020202020204" pitchFamily="34" charset="0"/>
                        </a:rPr>
                        <a:t>Insuffisante prise en compte de la GIRE dans la planification locale</a:t>
                      </a:r>
                    </a:p>
                    <a:p>
                      <a:pPr marL="342900" lvl="0" indent="-342900">
                        <a:lnSpc>
                          <a:spcPct val="115000"/>
                        </a:lnSpc>
                        <a:buFont typeface="Corbel" panose="020B0503020204020204" pitchFamily="34" charset="0"/>
                        <a:buChar char="-"/>
                      </a:pPr>
                      <a:r>
                        <a:rPr lang="fr-FR" sz="1600" u="none" strike="noStrike" dirty="0">
                          <a:effectLst/>
                          <a:latin typeface="Arial" panose="020B0604020202020204" pitchFamily="34" charset="0"/>
                          <a:ea typeface="Calibri" panose="020F0502020204030204" pitchFamily="34" charset="0"/>
                          <a:cs typeface="Arial" panose="020B0604020202020204" pitchFamily="34" charset="0"/>
                        </a:rPr>
                        <a:t>Faible développement de la recherche action dans le domaine de l’eau</a:t>
                      </a:r>
                    </a:p>
                    <a:p>
                      <a:pPr marL="342900" lvl="0" indent="-342900">
                        <a:lnSpc>
                          <a:spcPct val="115000"/>
                        </a:lnSpc>
                        <a:buFont typeface="Corbel" panose="020B0503020204020204" pitchFamily="34" charset="0"/>
                        <a:buChar char="-"/>
                      </a:pPr>
                      <a:r>
                        <a:rPr lang="fr-FR" sz="1600" u="none" strike="noStrike" dirty="0">
                          <a:effectLst/>
                          <a:latin typeface="Arial" panose="020B0604020202020204" pitchFamily="34" charset="0"/>
                          <a:ea typeface="Calibri" panose="020F0502020204030204" pitchFamily="34" charset="0"/>
                          <a:cs typeface="Arial" panose="020B0604020202020204" pitchFamily="34" charset="0"/>
                        </a:rPr>
                        <a:t>Application faible de la police de l’eau</a:t>
                      </a:r>
                    </a:p>
                    <a:p>
                      <a:pPr marL="342900" lvl="0" indent="-342900">
                        <a:lnSpc>
                          <a:spcPct val="115000"/>
                        </a:lnSpc>
                        <a:buFont typeface="Corbel" panose="020B0503020204020204" pitchFamily="34" charset="0"/>
                        <a:buChar char="-"/>
                      </a:pPr>
                      <a:r>
                        <a:rPr lang="fr-FR" sz="1600" u="none" strike="noStrike" dirty="0">
                          <a:effectLst/>
                          <a:latin typeface="Arial" panose="020B0604020202020204" pitchFamily="34" charset="0"/>
                          <a:ea typeface="Calibri" panose="020F0502020204030204" pitchFamily="34" charset="0"/>
                          <a:cs typeface="Arial" panose="020B0604020202020204" pitchFamily="34" charset="0"/>
                        </a:rPr>
                        <a:t>Financement fortement dépendant de ressources extérieures</a:t>
                      </a:r>
                    </a:p>
                    <a:p>
                      <a:pPr marL="342900" lvl="0" indent="-342900">
                        <a:lnSpc>
                          <a:spcPct val="115000"/>
                        </a:lnSpc>
                        <a:buFont typeface="Corbel" panose="020B0503020204020204" pitchFamily="34" charset="0"/>
                        <a:buChar char="-"/>
                      </a:pPr>
                      <a:r>
                        <a:rPr lang="fr-FR" sz="1600" u="none" strike="noStrike" dirty="0">
                          <a:effectLst/>
                          <a:latin typeface="Arial" panose="020B0604020202020204" pitchFamily="34" charset="0"/>
                          <a:ea typeface="Calibri" panose="020F0502020204030204" pitchFamily="34" charset="0"/>
                          <a:cs typeface="Arial" panose="020B0604020202020204" pitchFamily="34" charset="0"/>
                        </a:rPr>
                        <a:t>Insuffisance/vétusté des équipements hydrométéorologiques </a:t>
                      </a:r>
                    </a:p>
                    <a:p>
                      <a:pPr marL="90170" algn="just">
                        <a:lnSpc>
                          <a:spcPct val="115000"/>
                        </a:lnSpc>
                        <a:spcAft>
                          <a:spcPts val="0"/>
                        </a:spcAft>
                      </a:pPr>
                      <a:r>
                        <a:rPr lang="fr-FR" sz="1600" dirty="0">
                          <a:effectLst/>
                          <a:latin typeface="Arial" panose="020B0604020202020204" pitchFamily="34" charset="0"/>
                          <a:ea typeface="Calibri" panose="020F0502020204030204" pitchFamily="34" charset="0"/>
                          <a:cs typeface="Arial" panose="020B0604020202020204" pitchFamily="34" charset="0"/>
                        </a:rPr>
                        <a:t> </a:t>
                      </a:r>
                    </a:p>
                  </a:txBody>
                  <a:tcPr marL="44443" marR="44443" marT="0" marB="0">
                    <a:lnL>
                      <a:noFill/>
                    </a:lnL>
                    <a:lnR>
                      <a:noFill/>
                    </a:lnR>
                    <a:lnT>
                      <a:noFill/>
                    </a:lnT>
                    <a:lnB>
                      <a:noFill/>
                    </a:lnB>
                  </a:tcPr>
                </a:tc>
                <a:extLst>
                  <a:ext uri="{0D108BD9-81ED-4DB2-BD59-A6C34878D82A}">
                    <a16:rowId xmlns:a16="http://schemas.microsoft.com/office/drawing/2014/main" xmlns="" val="1305227409"/>
                  </a:ext>
                </a:extLst>
              </a:tr>
              <a:tr h="174926">
                <a:tc>
                  <a:txBody>
                    <a:bodyPr/>
                    <a:lstStyle/>
                    <a:p>
                      <a:pPr algn="ctr">
                        <a:spcAft>
                          <a:spcPts val="0"/>
                        </a:spcAft>
                      </a:pPr>
                      <a:r>
                        <a:rPr lang="fr-FR" sz="1600" b="1" dirty="0">
                          <a:effectLst/>
                          <a:latin typeface="Arial" panose="020B0604020202020204" pitchFamily="34" charset="0"/>
                          <a:ea typeface="Calibri" panose="020F0502020204030204" pitchFamily="34" charset="0"/>
                          <a:cs typeface="Arial" panose="020B0604020202020204" pitchFamily="34" charset="0"/>
                        </a:rPr>
                        <a:t> </a:t>
                      </a: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44443" marR="44443" marT="0" marB="0">
                    <a:lnL>
                      <a:noFill/>
                    </a:lnL>
                    <a:lnR>
                      <a:noFill/>
                    </a:lnR>
                    <a:lnT>
                      <a:noFill/>
                    </a:lnT>
                    <a:lnB>
                      <a:noFill/>
                    </a:lnB>
                    <a:solidFill>
                      <a:srgbClr val="8EAADB"/>
                    </a:solidFill>
                  </a:tcPr>
                </a:tc>
                <a:tc>
                  <a:txBody>
                    <a:bodyPr/>
                    <a:lstStyle/>
                    <a:p>
                      <a:pPr algn="ctr">
                        <a:spcAft>
                          <a:spcPts val="0"/>
                        </a:spcAft>
                      </a:pP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44443" marR="44443" marT="0" marB="0">
                    <a:lnL>
                      <a:noFill/>
                    </a:lnL>
                    <a:lnR>
                      <a:noFill/>
                    </a:lnR>
                    <a:lnT>
                      <a:noFill/>
                    </a:lnT>
                    <a:lnB>
                      <a:noFill/>
                    </a:lnB>
                    <a:solidFill>
                      <a:srgbClr val="8EAADB"/>
                    </a:solidFill>
                  </a:tcPr>
                </a:tc>
                <a:tc>
                  <a:txBody>
                    <a:bodyPr/>
                    <a:lstStyle/>
                    <a:p>
                      <a:pPr algn="ctr">
                        <a:spcAft>
                          <a:spcPts val="0"/>
                        </a:spcAft>
                      </a:pPr>
                      <a:r>
                        <a:rPr lang="fr-FR" sz="1600" b="1">
                          <a:effectLst/>
                          <a:latin typeface="Arial" panose="020B0604020202020204" pitchFamily="34" charset="0"/>
                          <a:ea typeface="Calibri" panose="020F0502020204030204" pitchFamily="34" charset="0"/>
                          <a:cs typeface="Arial" panose="020B0604020202020204" pitchFamily="34" charset="0"/>
                        </a:rPr>
                        <a:t> </a:t>
                      </a:r>
                      <a:endParaRPr lang="fr-FR" sz="1600">
                        <a:effectLst/>
                        <a:latin typeface="Arial" panose="020B0604020202020204" pitchFamily="34" charset="0"/>
                        <a:ea typeface="Calibri" panose="020F0502020204030204" pitchFamily="34" charset="0"/>
                        <a:cs typeface="Arial" panose="020B0604020202020204" pitchFamily="34" charset="0"/>
                      </a:endParaRPr>
                    </a:p>
                  </a:txBody>
                  <a:tcPr marL="44443" marR="44443" marT="0" marB="0">
                    <a:lnL>
                      <a:noFill/>
                    </a:lnL>
                    <a:lnR>
                      <a:noFill/>
                    </a:lnR>
                    <a:lnT>
                      <a:noFill/>
                    </a:lnT>
                    <a:lnB>
                      <a:noFill/>
                    </a:lnB>
                    <a:solidFill>
                      <a:srgbClr val="FF5050"/>
                    </a:solidFill>
                  </a:tcPr>
                </a:tc>
                <a:tc>
                  <a:txBody>
                    <a:bodyPr/>
                    <a:lstStyle/>
                    <a:p>
                      <a:pPr algn="ctr">
                        <a:spcAft>
                          <a:spcPts val="0"/>
                        </a:spcAft>
                      </a:pPr>
                      <a:endParaRPr lang="fr-FR" sz="1600" dirty="0">
                        <a:effectLst/>
                        <a:latin typeface="Arial" panose="020B0604020202020204" pitchFamily="34" charset="0"/>
                        <a:ea typeface="Calibri" panose="020F0502020204030204" pitchFamily="34" charset="0"/>
                        <a:cs typeface="Arial" panose="020B0604020202020204" pitchFamily="34" charset="0"/>
                      </a:endParaRPr>
                    </a:p>
                  </a:txBody>
                  <a:tcPr marL="44443" marR="44443" marT="0" marB="0">
                    <a:lnL>
                      <a:noFill/>
                    </a:lnL>
                    <a:lnR>
                      <a:noFill/>
                    </a:lnR>
                    <a:lnT>
                      <a:noFill/>
                    </a:lnT>
                    <a:lnB>
                      <a:noFill/>
                    </a:lnB>
                    <a:solidFill>
                      <a:srgbClr val="FF5050"/>
                    </a:solidFill>
                  </a:tcPr>
                </a:tc>
                <a:extLst>
                  <a:ext uri="{0D108BD9-81ED-4DB2-BD59-A6C34878D82A}">
                    <a16:rowId xmlns:a16="http://schemas.microsoft.com/office/drawing/2014/main" xmlns="" val="2674320349"/>
                  </a:ext>
                </a:extLst>
              </a:tr>
            </a:tbl>
          </a:graphicData>
        </a:graphic>
      </p:graphicFrame>
    </p:spTree>
    <p:extLst>
      <p:ext uri="{BB962C8B-B14F-4D97-AF65-F5344CB8AC3E}">
        <p14:creationId xmlns:p14="http://schemas.microsoft.com/office/powerpoint/2010/main" val="30982849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96">
            <a:extLst>
              <a:ext uri="{FF2B5EF4-FFF2-40B4-BE49-F238E27FC236}">
                <a16:creationId xmlns:a16="http://schemas.microsoft.com/office/drawing/2014/main" xmlns="" id="{6F3D9A82-703C-4CDB-B6F1-D0CF746E813B}"/>
              </a:ext>
            </a:extLst>
          </p:cNvPr>
          <p:cNvSpPr>
            <a:spLocks noChangeArrowheads="1"/>
          </p:cNvSpPr>
          <p:nvPr/>
        </p:nvSpPr>
        <p:spPr bwMode="gray">
          <a:xfrm>
            <a:off x="481263" y="237380"/>
            <a:ext cx="11454062" cy="664988"/>
          </a:xfrm>
          <a:prstGeom prst="roundRect">
            <a:avLst>
              <a:gd name="adj" fmla="val 50000"/>
            </a:avLst>
          </a:prstGeom>
          <a:solidFill>
            <a:srgbClr val="CCFFFF"/>
          </a:solidFill>
          <a:ln w="28575">
            <a:solidFill>
              <a:schemeClr val="accent1"/>
            </a:solidFill>
            <a:round/>
            <a:headEnd/>
            <a:tailEnd/>
          </a:ln>
        </p:spPr>
        <p:txBody>
          <a:bodyPr wrap="none" anchor="ctr"/>
          <a:lstStyle>
            <a:lvl1pPr marL="514350" indent="-51435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indent="0">
              <a:buNone/>
              <a:defRPr/>
            </a:pPr>
            <a:r>
              <a:rPr lang="fr-FR" b="1" dirty="0">
                <a:solidFill>
                  <a:srgbClr val="0070C0"/>
                </a:solidFill>
              </a:rPr>
              <a:t>3. ENJEUX ET DEFIS DE LA GIRE AU SENEGAL </a:t>
            </a:r>
          </a:p>
        </p:txBody>
      </p:sp>
      <p:sp>
        <p:nvSpPr>
          <p:cNvPr id="4" name="Rectangle à coins arrondis 24">
            <a:extLst>
              <a:ext uri="{FF2B5EF4-FFF2-40B4-BE49-F238E27FC236}">
                <a16:creationId xmlns:a16="http://schemas.microsoft.com/office/drawing/2014/main" xmlns="" id="{DDAD5327-CF48-46DC-94AC-5123AE632F95}"/>
              </a:ext>
            </a:extLst>
          </p:cNvPr>
          <p:cNvSpPr/>
          <p:nvPr/>
        </p:nvSpPr>
        <p:spPr bwMode="gray">
          <a:xfrm>
            <a:off x="1684997" y="1010722"/>
            <a:ext cx="8449606" cy="440583"/>
          </a:xfrm>
          <a:prstGeom prst="roundRect">
            <a:avLst/>
          </a:prstGeom>
          <a:solidFill>
            <a:schemeClr val="accent4">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fr-FR" sz="2400" b="1" dirty="0">
                <a:solidFill>
                  <a:srgbClr val="0070C0"/>
                </a:solidFill>
                <a:latin typeface="Arial" panose="020B0604020202020204" pitchFamily="34" charset="0"/>
                <a:cs typeface="Arial" panose="020B0604020202020204" pitchFamily="34" charset="0"/>
              </a:rPr>
              <a:t>3.2. Forces-Faiblesses-Opportunités-</a:t>
            </a:r>
            <a:r>
              <a:rPr lang="fr-FR" sz="2400" b="1" dirty="0" err="1">
                <a:solidFill>
                  <a:srgbClr val="0070C0"/>
                </a:solidFill>
                <a:latin typeface="Arial" panose="020B0604020202020204" pitchFamily="34" charset="0"/>
                <a:cs typeface="Arial" panose="020B0604020202020204" pitchFamily="34" charset="0"/>
              </a:rPr>
              <a:t>Menances</a:t>
            </a:r>
            <a:r>
              <a:rPr lang="fr-FR" sz="2400" b="1" dirty="0">
                <a:solidFill>
                  <a:srgbClr val="0070C0"/>
                </a:solidFill>
                <a:latin typeface="Arial" panose="020B0604020202020204" pitchFamily="34" charset="0"/>
                <a:cs typeface="Arial" panose="020B0604020202020204" pitchFamily="34" charset="0"/>
              </a:rPr>
              <a:t> </a:t>
            </a:r>
          </a:p>
        </p:txBody>
      </p:sp>
      <p:graphicFrame>
        <p:nvGraphicFramePr>
          <p:cNvPr id="2" name="Tableau 1">
            <a:extLst>
              <a:ext uri="{FF2B5EF4-FFF2-40B4-BE49-F238E27FC236}">
                <a16:creationId xmlns:a16="http://schemas.microsoft.com/office/drawing/2014/main" xmlns="" id="{19C46D93-F014-4C3B-9389-E65A18EAF1D3}"/>
              </a:ext>
            </a:extLst>
          </p:cNvPr>
          <p:cNvGraphicFramePr>
            <a:graphicFrameLocks noGrp="1"/>
          </p:cNvGraphicFramePr>
          <p:nvPr>
            <p:extLst>
              <p:ext uri="{D42A27DB-BD31-4B8C-83A1-F6EECF244321}">
                <p14:modId xmlns:p14="http://schemas.microsoft.com/office/powerpoint/2010/main" val="2812849765"/>
              </p:ext>
            </p:extLst>
          </p:nvPr>
        </p:nvGraphicFramePr>
        <p:xfrm>
          <a:off x="103530" y="1499045"/>
          <a:ext cx="11932525" cy="5041392"/>
        </p:xfrm>
        <a:graphic>
          <a:graphicData uri="http://schemas.openxmlformats.org/drawingml/2006/table">
            <a:tbl>
              <a:tblPr firstRow="1" firstCol="1" bandRow="1"/>
              <a:tblGrid>
                <a:gridCol w="334496">
                  <a:extLst>
                    <a:ext uri="{9D8B030D-6E8A-4147-A177-3AD203B41FA5}">
                      <a16:colId xmlns:a16="http://schemas.microsoft.com/office/drawing/2014/main" xmlns="" val="4231874977"/>
                    </a:ext>
                  </a:extLst>
                </a:gridCol>
                <a:gridCol w="7900572">
                  <a:extLst>
                    <a:ext uri="{9D8B030D-6E8A-4147-A177-3AD203B41FA5}">
                      <a16:colId xmlns:a16="http://schemas.microsoft.com/office/drawing/2014/main" xmlns="" val="2499670013"/>
                    </a:ext>
                  </a:extLst>
                </a:gridCol>
                <a:gridCol w="114286">
                  <a:extLst>
                    <a:ext uri="{9D8B030D-6E8A-4147-A177-3AD203B41FA5}">
                      <a16:colId xmlns:a16="http://schemas.microsoft.com/office/drawing/2014/main" xmlns="" val="2424868116"/>
                    </a:ext>
                  </a:extLst>
                </a:gridCol>
                <a:gridCol w="3583171">
                  <a:extLst>
                    <a:ext uri="{9D8B030D-6E8A-4147-A177-3AD203B41FA5}">
                      <a16:colId xmlns:a16="http://schemas.microsoft.com/office/drawing/2014/main" xmlns="" val="560118144"/>
                    </a:ext>
                  </a:extLst>
                </a:gridCol>
              </a:tblGrid>
              <a:tr h="180636">
                <a:tc>
                  <a:txBody>
                    <a:bodyPr/>
                    <a:lstStyle/>
                    <a:p>
                      <a:pPr algn="ctr">
                        <a:spcAft>
                          <a:spcPts val="0"/>
                        </a:spcAft>
                      </a:pPr>
                      <a:r>
                        <a:rPr lang="fr-FR" sz="1800" b="1" dirty="0">
                          <a:effectLst/>
                          <a:latin typeface="Arial" panose="020B0604020202020204" pitchFamily="34" charset="0"/>
                          <a:ea typeface="Calibri" panose="020F0502020204030204" pitchFamily="34" charset="0"/>
                          <a:cs typeface="Arial" panose="020B0604020202020204" pitchFamily="34" charset="0"/>
                        </a:rPr>
                        <a:t> </a:t>
                      </a:r>
                      <a:endParaRPr lang="fr-FR" sz="1800" dirty="0">
                        <a:effectLst/>
                        <a:latin typeface="Arial" panose="020B0604020202020204" pitchFamily="34" charset="0"/>
                        <a:ea typeface="Calibri" panose="020F0502020204030204" pitchFamily="34" charset="0"/>
                        <a:cs typeface="Arial" panose="020B0604020202020204" pitchFamily="34" charset="0"/>
                      </a:endParaRPr>
                    </a:p>
                  </a:txBody>
                  <a:tcPr marL="44443" marR="44443" marT="0" marB="0">
                    <a:lnL>
                      <a:noFill/>
                    </a:lnL>
                    <a:lnR>
                      <a:noFill/>
                    </a:lnR>
                    <a:lnT>
                      <a:noFill/>
                    </a:lnT>
                    <a:lnB>
                      <a:noFill/>
                    </a:lnB>
                    <a:solidFill>
                      <a:srgbClr val="8EAADB"/>
                    </a:solidFill>
                  </a:tcPr>
                </a:tc>
                <a:tc>
                  <a:txBody>
                    <a:bodyPr/>
                    <a:lstStyle/>
                    <a:p>
                      <a:pPr algn="ctr">
                        <a:spcAft>
                          <a:spcPts val="0"/>
                        </a:spcAft>
                      </a:pPr>
                      <a:r>
                        <a:rPr lang="fr-FR" sz="1800" b="1">
                          <a:solidFill>
                            <a:srgbClr val="FFFFFF"/>
                          </a:solidFill>
                          <a:effectLst/>
                          <a:latin typeface="Arial" panose="020B0604020202020204" pitchFamily="34" charset="0"/>
                          <a:ea typeface="Calibri" panose="020F0502020204030204" pitchFamily="34" charset="0"/>
                          <a:cs typeface="Arial" panose="020B0604020202020204" pitchFamily="34" charset="0"/>
                        </a:rPr>
                        <a:t>Opportunités</a:t>
                      </a:r>
                      <a:endParaRPr lang="fr-FR" sz="1800">
                        <a:effectLst/>
                        <a:latin typeface="Arial" panose="020B0604020202020204" pitchFamily="34" charset="0"/>
                        <a:ea typeface="Calibri" panose="020F0502020204030204" pitchFamily="34" charset="0"/>
                        <a:cs typeface="Arial" panose="020B0604020202020204" pitchFamily="34" charset="0"/>
                      </a:endParaRPr>
                    </a:p>
                  </a:txBody>
                  <a:tcPr marL="44443" marR="44443" marT="0" marB="0">
                    <a:lnL>
                      <a:noFill/>
                    </a:lnL>
                    <a:lnR>
                      <a:noFill/>
                    </a:lnR>
                    <a:lnT>
                      <a:noFill/>
                    </a:lnT>
                    <a:lnB>
                      <a:noFill/>
                    </a:lnB>
                    <a:solidFill>
                      <a:srgbClr val="8EAADB"/>
                    </a:solidFill>
                  </a:tcPr>
                </a:tc>
                <a:tc>
                  <a:txBody>
                    <a:bodyPr/>
                    <a:lstStyle/>
                    <a:p>
                      <a:pPr algn="ctr">
                        <a:spcAft>
                          <a:spcPts val="0"/>
                        </a:spcAft>
                      </a:pPr>
                      <a:r>
                        <a:rPr lang="fr-FR" sz="1800" b="1">
                          <a:effectLst/>
                          <a:latin typeface="Arial" panose="020B0604020202020204" pitchFamily="34" charset="0"/>
                          <a:ea typeface="Calibri" panose="020F0502020204030204" pitchFamily="34" charset="0"/>
                          <a:cs typeface="Arial" panose="020B0604020202020204" pitchFamily="34" charset="0"/>
                        </a:rPr>
                        <a:t> </a:t>
                      </a:r>
                      <a:endParaRPr lang="fr-FR" sz="1800">
                        <a:effectLst/>
                        <a:latin typeface="Arial" panose="020B0604020202020204" pitchFamily="34" charset="0"/>
                        <a:ea typeface="Calibri" panose="020F0502020204030204" pitchFamily="34" charset="0"/>
                        <a:cs typeface="Arial" panose="020B0604020202020204" pitchFamily="34" charset="0"/>
                      </a:endParaRPr>
                    </a:p>
                  </a:txBody>
                  <a:tcPr marL="44443" marR="44443" marT="0" marB="0">
                    <a:lnL>
                      <a:noFill/>
                    </a:lnL>
                    <a:lnR>
                      <a:noFill/>
                    </a:lnR>
                    <a:lnT>
                      <a:noFill/>
                    </a:lnT>
                    <a:lnB>
                      <a:noFill/>
                    </a:lnB>
                    <a:solidFill>
                      <a:srgbClr val="FF5050"/>
                    </a:solidFill>
                  </a:tcPr>
                </a:tc>
                <a:tc>
                  <a:txBody>
                    <a:bodyPr/>
                    <a:lstStyle/>
                    <a:p>
                      <a:pPr algn="ctr">
                        <a:spcAft>
                          <a:spcPts val="0"/>
                        </a:spcAft>
                      </a:pPr>
                      <a:r>
                        <a:rPr lang="fr-FR" sz="18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Menaces</a:t>
                      </a:r>
                      <a:endParaRPr lang="fr-FR" sz="1800" dirty="0">
                        <a:effectLst/>
                        <a:latin typeface="Arial" panose="020B0604020202020204" pitchFamily="34" charset="0"/>
                        <a:ea typeface="Calibri" panose="020F0502020204030204" pitchFamily="34" charset="0"/>
                        <a:cs typeface="Arial" panose="020B0604020202020204" pitchFamily="34" charset="0"/>
                      </a:endParaRPr>
                    </a:p>
                  </a:txBody>
                  <a:tcPr marL="44443" marR="44443" marT="0" marB="0">
                    <a:lnL>
                      <a:noFill/>
                    </a:lnL>
                    <a:lnR>
                      <a:noFill/>
                    </a:lnR>
                    <a:lnT>
                      <a:noFill/>
                    </a:lnT>
                    <a:lnB>
                      <a:noFill/>
                    </a:lnB>
                    <a:solidFill>
                      <a:srgbClr val="FF5050"/>
                    </a:solidFill>
                  </a:tcPr>
                </a:tc>
                <a:extLst>
                  <a:ext uri="{0D108BD9-81ED-4DB2-BD59-A6C34878D82A}">
                    <a16:rowId xmlns:a16="http://schemas.microsoft.com/office/drawing/2014/main" xmlns="" val="2674320349"/>
                  </a:ext>
                </a:extLst>
              </a:tr>
              <a:tr h="3929269">
                <a:tc>
                  <a:txBody>
                    <a:bodyPr/>
                    <a:lstStyle/>
                    <a:p>
                      <a:pPr algn="just">
                        <a:spcAft>
                          <a:spcPts val="0"/>
                        </a:spcAft>
                      </a:pPr>
                      <a:r>
                        <a:rPr lang="fr-FR" sz="1600">
                          <a:effectLst/>
                          <a:latin typeface="Arial" panose="020B0604020202020204" pitchFamily="34" charset="0"/>
                          <a:ea typeface="Calibri" panose="020F0502020204030204" pitchFamily="34" charset="0"/>
                          <a:cs typeface="Arial" panose="020B0604020202020204" pitchFamily="34" charset="0"/>
                        </a:rPr>
                        <a:t> </a:t>
                      </a:r>
                    </a:p>
                  </a:txBody>
                  <a:tcPr marL="44443" marR="44443" marT="0" marB="0">
                    <a:lnL>
                      <a:noFill/>
                    </a:lnL>
                    <a:lnR>
                      <a:noFill/>
                    </a:lnR>
                    <a:lnT>
                      <a:noFill/>
                    </a:lnT>
                    <a:lnB>
                      <a:noFill/>
                    </a:lnB>
                    <a:solidFill>
                      <a:srgbClr val="8EAADB"/>
                    </a:solidFill>
                  </a:tcPr>
                </a:tc>
                <a:tc>
                  <a:txBody>
                    <a:bodyPr/>
                    <a:lstStyle/>
                    <a:p>
                      <a:pPr marL="342900" lvl="0" indent="-342900">
                        <a:lnSpc>
                          <a:spcPct val="115000"/>
                        </a:lnSpc>
                        <a:buFont typeface="Corbel" panose="020B0503020204020204" pitchFamily="34" charset="0"/>
                        <a:buChar char="-"/>
                      </a:pPr>
                      <a:r>
                        <a:rPr lang="fr-FR" sz="1600" u="none" strike="noStrike" dirty="0">
                          <a:effectLst/>
                          <a:latin typeface="Arial" panose="020B0604020202020204" pitchFamily="34" charset="0"/>
                          <a:ea typeface="Calibri" panose="020F0502020204030204" pitchFamily="34" charset="0"/>
                          <a:cs typeface="Arial" panose="020B0604020202020204" pitchFamily="34" charset="0"/>
                        </a:rPr>
                        <a:t>Agenda de développement durable</a:t>
                      </a:r>
                    </a:p>
                    <a:p>
                      <a:pPr marL="342900" lvl="0" indent="-342900">
                        <a:lnSpc>
                          <a:spcPct val="115000"/>
                        </a:lnSpc>
                        <a:buFont typeface="Corbel" panose="020B0503020204020204" pitchFamily="34" charset="0"/>
                        <a:buChar char="-"/>
                      </a:pPr>
                      <a:r>
                        <a:rPr lang="fr-FR" sz="1600" u="none" strike="noStrike" dirty="0">
                          <a:effectLst/>
                          <a:latin typeface="Arial" panose="020B0604020202020204" pitchFamily="34" charset="0"/>
                          <a:ea typeface="Calibri" panose="020F0502020204030204" pitchFamily="34" charset="0"/>
                          <a:cs typeface="Arial" panose="020B0604020202020204" pitchFamily="34" charset="0"/>
                        </a:rPr>
                        <a:t>Orientation politique (PSE)</a:t>
                      </a:r>
                    </a:p>
                    <a:p>
                      <a:pPr marL="342900" lvl="0" indent="-342900">
                        <a:lnSpc>
                          <a:spcPct val="115000"/>
                        </a:lnSpc>
                        <a:buFont typeface="Corbel" panose="020B0503020204020204" pitchFamily="34" charset="0"/>
                        <a:buChar char="-"/>
                      </a:pPr>
                      <a:r>
                        <a:rPr lang="fr-FR" sz="1600" u="none" strike="noStrike" dirty="0">
                          <a:effectLst/>
                          <a:latin typeface="Arial" panose="020B0604020202020204" pitchFamily="34" charset="0"/>
                          <a:ea typeface="Calibri" panose="020F0502020204030204" pitchFamily="34" charset="0"/>
                          <a:cs typeface="Arial" panose="020B0604020202020204" pitchFamily="34" charset="0"/>
                        </a:rPr>
                        <a:t>Perspective de mise en place d’un fonds pour la gestion de l’eau (FGE)</a:t>
                      </a:r>
                    </a:p>
                    <a:p>
                      <a:pPr marL="342900" lvl="0" indent="-342900">
                        <a:lnSpc>
                          <a:spcPct val="115000"/>
                        </a:lnSpc>
                        <a:buFont typeface="Corbel" panose="020B0503020204020204" pitchFamily="34" charset="0"/>
                        <a:buChar char="-"/>
                      </a:pPr>
                      <a:r>
                        <a:rPr lang="fr-FR" sz="1600" u="none" strike="noStrike" dirty="0">
                          <a:effectLst/>
                          <a:latin typeface="Arial" panose="020B0604020202020204" pitchFamily="34" charset="0"/>
                          <a:ea typeface="Calibri" panose="020F0502020204030204" pitchFamily="34" charset="0"/>
                          <a:cs typeface="Arial" panose="020B0604020202020204" pitchFamily="34" charset="0"/>
                        </a:rPr>
                        <a:t>Instituts de recherche et de formation-</a:t>
                      </a:r>
                    </a:p>
                    <a:p>
                      <a:pPr marL="342900" lvl="0" indent="-342900">
                        <a:lnSpc>
                          <a:spcPct val="115000"/>
                        </a:lnSpc>
                        <a:buFont typeface="Corbel" panose="020B0503020204020204" pitchFamily="34" charset="0"/>
                        <a:buChar char="-"/>
                      </a:pPr>
                      <a:r>
                        <a:rPr lang="fr-FR" sz="1600" u="none" strike="noStrike" dirty="0">
                          <a:effectLst/>
                          <a:latin typeface="Arial" panose="020B0604020202020204" pitchFamily="34" charset="0"/>
                          <a:ea typeface="Calibri" panose="020F0502020204030204" pitchFamily="34" charset="0"/>
                          <a:cs typeface="Arial" panose="020B0604020202020204" pitchFamily="34" charset="0"/>
                        </a:rPr>
                        <a:t>Existence de financement climatique</a:t>
                      </a:r>
                    </a:p>
                    <a:p>
                      <a:pPr marL="342900" lvl="0" indent="-342900">
                        <a:lnSpc>
                          <a:spcPct val="115000"/>
                        </a:lnSpc>
                        <a:buFont typeface="Corbel" panose="020B0503020204020204" pitchFamily="34" charset="0"/>
                        <a:buChar char="-"/>
                      </a:pPr>
                      <a:r>
                        <a:rPr lang="fr-FR" sz="1600" u="none" strike="noStrike" dirty="0">
                          <a:effectLst/>
                          <a:latin typeface="Arial" panose="020B0604020202020204" pitchFamily="34" charset="0"/>
                          <a:ea typeface="Calibri" panose="020F0502020204030204" pitchFamily="34" charset="0"/>
                          <a:cs typeface="Arial" panose="020B0604020202020204" pitchFamily="34" charset="0"/>
                        </a:rPr>
                        <a:t>Existence d’un SIIEAU</a:t>
                      </a:r>
                    </a:p>
                    <a:p>
                      <a:pPr marL="342900" lvl="0" indent="-342900">
                        <a:lnSpc>
                          <a:spcPct val="115000"/>
                        </a:lnSpc>
                        <a:buFont typeface="Corbel" panose="020B0503020204020204" pitchFamily="34" charset="0"/>
                        <a:buChar char="-"/>
                      </a:pPr>
                      <a:r>
                        <a:rPr lang="fr-FR" sz="1600" u="none" strike="noStrike" dirty="0">
                          <a:effectLst/>
                          <a:latin typeface="Arial" panose="020B0604020202020204" pitchFamily="34" charset="0"/>
                          <a:ea typeface="Calibri" panose="020F0502020204030204" pitchFamily="34" charset="0"/>
                          <a:cs typeface="Arial" panose="020B0604020202020204" pitchFamily="34" charset="0"/>
                        </a:rPr>
                        <a:t>Renforcement de la GIRE et de la prise en compte du genre dans les organismes de bassin (OMVS, OMVG)</a:t>
                      </a:r>
                    </a:p>
                    <a:p>
                      <a:pPr marL="342900" lvl="0" indent="-342900">
                        <a:lnSpc>
                          <a:spcPct val="115000"/>
                        </a:lnSpc>
                        <a:buFont typeface="Corbel" panose="020B0503020204020204" pitchFamily="34" charset="0"/>
                        <a:buChar char="-"/>
                      </a:pPr>
                      <a:r>
                        <a:rPr lang="fr-FR" sz="1600" u="none" strike="noStrike" dirty="0">
                          <a:effectLst/>
                          <a:latin typeface="Arial" panose="020B0604020202020204" pitchFamily="34" charset="0"/>
                          <a:ea typeface="Calibri" panose="020F0502020204030204" pitchFamily="34" charset="0"/>
                          <a:cs typeface="Arial" panose="020B0604020202020204" pitchFamily="34" charset="0"/>
                        </a:rPr>
                        <a:t>Existence de schémas d’aménagement hydrauliques de transfert d’eau de surface</a:t>
                      </a:r>
                    </a:p>
                    <a:p>
                      <a:pPr marL="342900" lvl="0" indent="-342900">
                        <a:lnSpc>
                          <a:spcPct val="115000"/>
                        </a:lnSpc>
                        <a:buFont typeface="Corbel" panose="020B0503020204020204" pitchFamily="34" charset="0"/>
                        <a:buChar char="-"/>
                      </a:pPr>
                      <a:r>
                        <a:rPr lang="fr-FR" sz="1600" u="none" strike="noStrike" dirty="0">
                          <a:effectLst/>
                          <a:latin typeface="Arial" panose="020B0604020202020204" pitchFamily="34" charset="0"/>
                          <a:ea typeface="Calibri" panose="020F0502020204030204" pitchFamily="34" charset="0"/>
                          <a:cs typeface="Arial" panose="020B0604020202020204" pitchFamily="34" charset="0"/>
                        </a:rPr>
                        <a:t>Police de l’eau </a:t>
                      </a:r>
                    </a:p>
                    <a:p>
                      <a:pPr marL="342900" lvl="0" indent="-342900">
                        <a:lnSpc>
                          <a:spcPct val="115000"/>
                        </a:lnSpc>
                        <a:buFont typeface="Corbel" panose="020B0503020204020204" pitchFamily="34" charset="0"/>
                        <a:buChar char="-"/>
                      </a:pPr>
                      <a:r>
                        <a:rPr lang="fr-FR" sz="1600" u="none" strike="noStrike" dirty="0">
                          <a:effectLst/>
                          <a:latin typeface="Arial" panose="020B0604020202020204" pitchFamily="34" charset="0"/>
                          <a:ea typeface="Calibri" panose="020F0502020204030204" pitchFamily="34" charset="0"/>
                          <a:cs typeface="Arial" panose="020B0604020202020204" pitchFamily="34" charset="0"/>
                        </a:rPr>
                        <a:t>Existence de mécanismes de transfert de technologies adaptées</a:t>
                      </a:r>
                    </a:p>
                    <a:p>
                      <a:pPr marL="342900" lvl="0" indent="-342900">
                        <a:lnSpc>
                          <a:spcPct val="115000"/>
                        </a:lnSpc>
                        <a:buFont typeface="Corbel" panose="020B0503020204020204" pitchFamily="34" charset="0"/>
                        <a:buChar char="-"/>
                      </a:pPr>
                      <a:r>
                        <a:rPr lang="fr-FR" sz="1600" u="none" strike="noStrike" dirty="0">
                          <a:effectLst/>
                          <a:latin typeface="Arial" panose="020B0604020202020204" pitchFamily="34" charset="0"/>
                          <a:ea typeface="Calibri" panose="020F0502020204030204" pitchFamily="34" charset="0"/>
                          <a:cs typeface="Arial" panose="020B0604020202020204" pitchFamily="34" charset="0"/>
                        </a:rPr>
                        <a:t>Existence de la méthode Tracfin </a:t>
                      </a:r>
                    </a:p>
                    <a:p>
                      <a:pPr marL="342900" lvl="0" indent="-342900">
                        <a:lnSpc>
                          <a:spcPct val="115000"/>
                        </a:lnSpc>
                        <a:buFont typeface="Corbel" panose="020B0503020204020204" pitchFamily="34" charset="0"/>
                        <a:buChar char="-"/>
                      </a:pPr>
                      <a:r>
                        <a:rPr lang="fr-FR" sz="1600" u="none" strike="noStrike" dirty="0">
                          <a:effectLst/>
                          <a:latin typeface="Arial" panose="020B0604020202020204" pitchFamily="34" charset="0"/>
                          <a:ea typeface="Calibri" panose="020F0502020204030204" pitchFamily="34" charset="0"/>
                          <a:cs typeface="Arial" panose="020B0604020202020204" pitchFamily="34" charset="0"/>
                        </a:rPr>
                        <a:t>Adhésion à la Convention sur l’eau et Soutient des partenaires internationaux (UNECE, OMM, CEDEAO </a:t>
                      </a:r>
                      <a:r>
                        <a:rPr lang="fr-FR" sz="1600" u="none" strike="noStrike" dirty="0" err="1">
                          <a:effectLst/>
                          <a:latin typeface="Arial" panose="020B0604020202020204" pitchFamily="34" charset="0"/>
                          <a:ea typeface="Calibri" panose="020F0502020204030204" pitchFamily="34" charset="0"/>
                          <a:cs typeface="Arial" panose="020B0604020202020204" pitchFamily="34" charset="0"/>
                        </a:rPr>
                        <a:t>etc</a:t>
                      </a:r>
                      <a:r>
                        <a:rPr lang="fr-FR" sz="1600" u="none" strike="noStrike" dirty="0">
                          <a:effectLst/>
                          <a:latin typeface="Arial" panose="020B0604020202020204" pitchFamily="34" charset="0"/>
                          <a:ea typeface="Calibri" panose="020F0502020204030204" pitchFamily="34" charset="0"/>
                          <a:cs typeface="Arial" panose="020B0604020202020204" pitchFamily="34" charset="0"/>
                        </a:rPr>
                        <a:t>)</a:t>
                      </a:r>
                    </a:p>
                    <a:p>
                      <a:pPr marL="342900" lvl="0" indent="-342900">
                        <a:lnSpc>
                          <a:spcPct val="115000"/>
                        </a:lnSpc>
                        <a:buFont typeface="Corbel" panose="020B0503020204020204" pitchFamily="34" charset="0"/>
                        <a:buChar char="-"/>
                      </a:pPr>
                      <a:r>
                        <a:rPr lang="fr-FR" sz="1600" u="none" strike="noStrike" dirty="0">
                          <a:effectLst/>
                          <a:latin typeface="Arial" panose="020B0604020202020204" pitchFamily="34" charset="0"/>
                          <a:ea typeface="Calibri" panose="020F0502020204030204" pitchFamily="34" charset="0"/>
                          <a:cs typeface="Arial" panose="020B0604020202020204" pitchFamily="34" charset="0"/>
                        </a:rPr>
                        <a:t>Organisation du 9</a:t>
                      </a:r>
                      <a:r>
                        <a:rPr lang="fr-FR" sz="1600" u="none" strike="noStrike" baseline="30000" dirty="0">
                          <a:effectLst/>
                          <a:latin typeface="Arial" panose="020B0604020202020204" pitchFamily="34" charset="0"/>
                          <a:ea typeface="Calibri" panose="020F0502020204030204" pitchFamily="34" charset="0"/>
                          <a:cs typeface="Arial" panose="020B0604020202020204" pitchFamily="34" charset="0"/>
                        </a:rPr>
                        <a:t>e</a:t>
                      </a:r>
                      <a:r>
                        <a:rPr lang="fr-FR" sz="1600" u="none" strike="noStrike" dirty="0">
                          <a:effectLst/>
                          <a:latin typeface="Arial" panose="020B0604020202020204" pitchFamily="34" charset="0"/>
                          <a:ea typeface="Calibri" panose="020F0502020204030204" pitchFamily="34" charset="0"/>
                          <a:cs typeface="Arial" panose="020B0604020202020204" pitchFamily="34" charset="0"/>
                        </a:rPr>
                        <a:t> Forum Mondial de l’Eau en 2021</a:t>
                      </a:r>
                    </a:p>
                    <a:p>
                      <a:pPr marL="342900" lvl="0" indent="-342900">
                        <a:lnSpc>
                          <a:spcPct val="115000"/>
                        </a:lnSpc>
                        <a:buFont typeface="Corbel" panose="020B0503020204020204" pitchFamily="34" charset="0"/>
                        <a:buChar char="-"/>
                      </a:pPr>
                      <a:r>
                        <a:rPr lang="fr-FR" sz="1600" u="none" strike="noStrike" dirty="0">
                          <a:effectLst/>
                          <a:latin typeface="Arial" panose="020B0604020202020204" pitchFamily="34" charset="0"/>
                          <a:ea typeface="Calibri" panose="020F0502020204030204" pitchFamily="34" charset="0"/>
                          <a:cs typeface="Arial" panose="020B0604020202020204" pitchFamily="34" charset="0"/>
                        </a:rPr>
                        <a:t>Promotion des initiatives de développement durable et inclusif à l’échelle nationale </a:t>
                      </a:r>
                    </a:p>
                  </a:txBody>
                  <a:tcPr marL="44443" marR="44443" marT="0" marB="0">
                    <a:lnL>
                      <a:noFill/>
                    </a:lnL>
                    <a:lnR>
                      <a:noFill/>
                    </a:lnR>
                    <a:lnT>
                      <a:noFill/>
                    </a:lnT>
                    <a:lnB>
                      <a:noFill/>
                    </a:lnB>
                  </a:tcPr>
                </a:tc>
                <a:tc>
                  <a:txBody>
                    <a:bodyPr/>
                    <a:lstStyle/>
                    <a:p>
                      <a:pPr algn="just">
                        <a:lnSpc>
                          <a:spcPct val="115000"/>
                        </a:lnSpc>
                        <a:spcAft>
                          <a:spcPts val="0"/>
                        </a:spcAft>
                      </a:pPr>
                      <a:r>
                        <a:rPr lang="fr-FR" sz="1600">
                          <a:effectLst/>
                          <a:latin typeface="Arial" panose="020B0604020202020204" pitchFamily="34" charset="0"/>
                          <a:ea typeface="Calibri" panose="020F0502020204030204" pitchFamily="34" charset="0"/>
                          <a:cs typeface="Arial" panose="020B0604020202020204" pitchFamily="34" charset="0"/>
                        </a:rPr>
                        <a:t> </a:t>
                      </a:r>
                    </a:p>
                  </a:txBody>
                  <a:tcPr marL="44443" marR="44443" marT="0" marB="0">
                    <a:lnL>
                      <a:noFill/>
                    </a:lnL>
                    <a:lnR>
                      <a:noFill/>
                    </a:lnR>
                    <a:lnT>
                      <a:noFill/>
                    </a:lnT>
                    <a:lnB>
                      <a:noFill/>
                    </a:lnB>
                    <a:solidFill>
                      <a:srgbClr val="FF5050"/>
                    </a:solidFill>
                  </a:tcPr>
                </a:tc>
                <a:tc>
                  <a:txBody>
                    <a:bodyPr/>
                    <a:lstStyle/>
                    <a:p>
                      <a:pPr marL="342900" lvl="0" indent="-342900">
                        <a:lnSpc>
                          <a:spcPct val="115000"/>
                        </a:lnSpc>
                        <a:buFont typeface="Corbel" panose="020B0503020204020204" pitchFamily="34" charset="0"/>
                        <a:buChar char="-"/>
                      </a:pPr>
                      <a:r>
                        <a:rPr lang="fr-FR" sz="1600" u="none" strike="noStrike" dirty="0">
                          <a:effectLst/>
                          <a:latin typeface="Arial" panose="020B0604020202020204" pitchFamily="34" charset="0"/>
                          <a:ea typeface="Calibri" panose="020F0502020204030204" pitchFamily="34" charset="0"/>
                          <a:cs typeface="Arial" panose="020B0604020202020204" pitchFamily="34" charset="0"/>
                        </a:rPr>
                        <a:t>Effets des changements climatiques</a:t>
                      </a:r>
                    </a:p>
                    <a:p>
                      <a:pPr marL="342900" lvl="0" indent="-342900">
                        <a:lnSpc>
                          <a:spcPct val="115000"/>
                        </a:lnSpc>
                        <a:buFont typeface="Corbel" panose="020B0503020204020204" pitchFamily="34" charset="0"/>
                        <a:buChar char="-"/>
                      </a:pPr>
                      <a:r>
                        <a:rPr lang="fr-FR" sz="1600" u="none" strike="noStrike" dirty="0">
                          <a:effectLst/>
                          <a:latin typeface="Arial" panose="020B0604020202020204" pitchFamily="34" charset="0"/>
                          <a:ea typeface="Calibri" panose="020F0502020204030204" pitchFamily="34" charset="0"/>
                          <a:cs typeface="Arial" panose="020B0604020202020204" pitchFamily="34" charset="0"/>
                        </a:rPr>
                        <a:t>Baisse des financements extérieurs </a:t>
                      </a:r>
                    </a:p>
                    <a:p>
                      <a:pPr marL="342900" lvl="0" indent="-342900">
                        <a:lnSpc>
                          <a:spcPct val="115000"/>
                        </a:lnSpc>
                        <a:buFont typeface="Corbel" panose="020B0503020204020204" pitchFamily="34" charset="0"/>
                        <a:buChar char="-"/>
                      </a:pPr>
                      <a:r>
                        <a:rPr lang="fr-FR" sz="1600" u="none" strike="noStrike" dirty="0">
                          <a:effectLst/>
                          <a:latin typeface="Arial" panose="020B0604020202020204" pitchFamily="34" charset="0"/>
                          <a:ea typeface="Calibri" panose="020F0502020204030204" pitchFamily="34" charset="0"/>
                          <a:cs typeface="Arial" panose="020B0604020202020204" pitchFamily="34" charset="0"/>
                        </a:rPr>
                        <a:t>Interventions faiblement coordonnées dans le domaine de la GIRE</a:t>
                      </a:r>
                    </a:p>
                    <a:p>
                      <a:pPr marL="342900" lvl="0" indent="-342900">
                        <a:lnSpc>
                          <a:spcPct val="115000"/>
                        </a:lnSpc>
                        <a:buFont typeface="Corbel" panose="020B0503020204020204" pitchFamily="34" charset="0"/>
                        <a:buChar char="-"/>
                      </a:pPr>
                      <a:r>
                        <a:rPr lang="fr-FR" sz="1600" u="none" strike="noStrike" dirty="0">
                          <a:effectLst/>
                          <a:latin typeface="Arial" panose="020B0604020202020204" pitchFamily="34" charset="0"/>
                          <a:ea typeface="Calibri" panose="020F0502020204030204" pitchFamily="34" charset="0"/>
                          <a:cs typeface="Arial" panose="020B0604020202020204" pitchFamily="34" charset="0"/>
                        </a:rPr>
                        <a:t>Volonté politique</a:t>
                      </a:r>
                    </a:p>
                    <a:p>
                      <a:pPr marL="342900" lvl="0" indent="-342900">
                        <a:lnSpc>
                          <a:spcPct val="115000"/>
                        </a:lnSpc>
                        <a:buFont typeface="Corbel" panose="020B0503020204020204" pitchFamily="34" charset="0"/>
                        <a:buChar char="-"/>
                      </a:pPr>
                      <a:r>
                        <a:rPr lang="fr-FR" sz="1600" u="none" strike="noStrike" dirty="0">
                          <a:effectLst/>
                          <a:latin typeface="Arial" panose="020B0604020202020204" pitchFamily="34" charset="0"/>
                          <a:ea typeface="Calibri" panose="020F0502020204030204" pitchFamily="34" charset="0"/>
                          <a:cs typeface="Arial" panose="020B0604020202020204" pitchFamily="34" charset="0"/>
                        </a:rPr>
                        <a:t>Croissance démographique (augmentation des besoins)</a:t>
                      </a:r>
                    </a:p>
                    <a:p>
                      <a:pPr marL="342900" lvl="0" indent="-342900">
                        <a:lnSpc>
                          <a:spcPct val="115000"/>
                        </a:lnSpc>
                        <a:buFont typeface="Corbel" panose="020B0503020204020204" pitchFamily="34" charset="0"/>
                        <a:buChar char="-"/>
                      </a:pPr>
                      <a:r>
                        <a:rPr lang="fr-FR" sz="1600" u="none" strike="noStrike" dirty="0">
                          <a:effectLst/>
                          <a:latin typeface="Arial" panose="020B0604020202020204" pitchFamily="34" charset="0"/>
                          <a:ea typeface="Calibri" panose="020F0502020204030204" pitchFamily="34" charset="0"/>
                          <a:cs typeface="Arial" panose="020B0604020202020204" pitchFamily="34" charset="0"/>
                        </a:rPr>
                        <a:t>Insuffisance de la concertation et de l’implication intersectorielle</a:t>
                      </a:r>
                    </a:p>
                    <a:p>
                      <a:pPr marL="342900" lvl="0" indent="-342900">
                        <a:lnSpc>
                          <a:spcPct val="115000"/>
                        </a:lnSpc>
                        <a:buFont typeface="Corbel" panose="020B0503020204020204" pitchFamily="34" charset="0"/>
                        <a:buChar char="-"/>
                      </a:pPr>
                      <a:r>
                        <a:rPr lang="fr-FR" sz="1600" u="none" strike="noStrike" dirty="0">
                          <a:effectLst/>
                          <a:latin typeface="Arial" panose="020B0604020202020204" pitchFamily="34" charset="0"/>
                          <a:ea typeface="Calibri" panose="020F0502020204030204" pitchFamily="34" charset="0"/>
                          <a:cs typeface="Arial" panose="020B0604020202020204" pitchFamily="34" charset="0"/>
                        </a:rPr>
                        <a:t>Dégradation qualitative de la ressource en eau causée par la pollution organique et/ou chimique </a:t>
                      </a:r>
                    </a:p>
                    <a:p>
                      <a:pPr marL="0" lvl="0" indent="0">
                        <a:lnSpc>
                          <a:spcPct val="115000"/>
                        </a:lnSpc>
                        <a:buFont typeface="Corbel" panose="020B0503020204020204" pitchFamily="34" charset="0"/>
                        <a:buNone/>
                      </a:pPr>
                      <a:endParaRPr lang="fr-FR" sz="1600" u="none" strike="noStrike" dirty="0">
                        <a:effectLst/>
                        <a:latin typeface="Arial" panose="020B0604020202020204" pitchFamily="34" charset="0"/>
                        <a:ea typeface="Calibri" panose="020F0502020204030204" pitchFamily="34" charset="0"/>
                        <a:cs typeface="Arial" panose="020B0604020202020204" pitchFamily="34" charset="0"/>
                      </a:endParaRPr>
                    </a:p>
                    <a:p>
                      <a:pPr marL="457200" algn="just">
                        <a:lnSpc>
                          <a:spcPct val="115000"/>
                        </a:lnSpc>
                        <a:spcAft>
                          <a:spcPts val="0"/>
                        </a:spcAft>
                      </a:pPr>
                      <a:r>
                        <a:rPr lang="fr-FR" sz="1600" dirty="0">
                          <a:effectLst/>
                          <a:latin typeface="Arial" panose="020B0604020202020204" pitchFamily="34" charset="0"/>
                          <a:ea typeface="Calibri" panose="020F0502020204030204" pitchFamily="34" charset="0"/>
                          <a:cs typeface="Arial" panose="020B0604020202020204" pitchFamily="34" charset="0"/>
                        </a:rPr>
                        <a:t> </a:t>
                      </a:r>
                    </a:p>
                  </a:txBody>
                  <a:tcPr marL="44443" marR="44443" marT="0" marB="0">
                    <a:lnL>
                      <a:noFill/>
                    </a:lnL>
                    <a:lnR>
                      <a:noFill/>
                    </a:lnR>
                    <a:lnT>
                      <a:noFill/>
                    </a:lnT>
                    <a:lnB>
                      <a:noFill/>
                    </a:lnB>
                  </a:tcPr>
                </a:tc>
                <a:extLst>
                  <a:ext uri="{0D108BD9-81ED-4DB2-BD59-A6C34878D82A}">
                    <a16:rowId xmlns:a16="http://schemas.microsoft.com/office/drawing/2014/main" xmlns="" val="88958203"/>
                  </a:ext>
                </a:extLst>
              </a:tr>
            </a:tbl>
          </a:graphicData>
        </a:graphic>
      </p:graphicFrame>
    </p:spTree>
    <p:extLst>
      <p:ext uri="{BB962C8B-B14F-4D97-AF65-F5344CB8AC3E}">
        <p14:creationId xmlns:p14="http://schemas.microsoft.com/office/powerpoint/2010/main" val="1818461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96">
            <a:extLst>
              <a:ext uri="{FF2B5EF4-FFF2-40B4-BE49-F238E27FC236}">
                <a16:creationId xmlns:a16="http://schemas.microsoft.com/office/drawing/2014/main" xmlns="" id="{6F3D9A82-703C-4CDB-B6F1-D0CF746E813B}"/>
              </a:ext>
            </a:extLst>
          </p:cNvPr>
          <p:cNvSpPr>
            <a:spLocks noChangeArrowheads="1"/>
          </p:cNvSpPr>
          <p:nvPr/>
        </p:nvSpPr>
        <p:spPr bwMode="gray">
          <a:xfrm>
            <a:off x="481263" y="88521"/>
            <a:ext cx="11454062" cy="440583"/>
          </a:xfrm>
          <a:prstGeom prst="roundRect">
            <a:avLst>
              <a:gd name="adj" fmla="val 50000"/>
            </a:avLst>
          </a:prstGeom>
          <a:solidFill>
            <a:srgbClr val="CCFFFF"/>
          </a:solidFill>
          <a:ln w="28575">
            <a:solidFill>
              <a:schemeClr val="accent1"/>
            </a:solidFill>
            <a:round/>
            <a:headEnd/>
            <a:tailEnd/>
          </a:ln>
        </p:spPr>
        <p:txBody>
          <a:bodyPr wrap="none" anchor="ctr"/>
          <a:lstStyle>
            <a:lvl1pPr marL="514350" indent="-51435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indent="0">
              <a:buNone/>
              <a:defRPr/>
            </a:pPr>
            <a:r>
              <a:rPr lang="fr-FR" sz="2400" b="1" dirty="0">
                <a:solidFill>
                  <a:srgbClr val="0070C0"/>
                </a:solidFill>
              </a:rPr>
              <a:t>4. ORIENTATIONS STRATEGIQUES ET ACTIONS PRIORITAIRES</a:t>
            </a:r>
          </a:p>
        </p:txBody>
      </p:sp>
      <p:sp>
        <p:nvSpPr>
          <p:cNvPr id="4" name="Rectangle à coins arrondis 24">
            <a:extLst>
              <a:ext uri="{FF2B5EF4-FFF2-40B4-BE49-F238E27FC236}">
                <a16:creationId xmlns:a16="http://schemas.microsoft.com/office/drawing/2014/main" xmlns="" id="{47014DCD-5620-4787-AA99-1587B6BDBF01}"/>
              </a:ext>
            </a:extLst>
          </p:cNvPr>
          <p:cNvSpPr/>
          <p:nvPr/>
        </p:nvSpPr>
        <p:spPr bwMode="gray">
          <a:xfrm>
            <a:off x="1684997" y="649206"/>
            <a:ext cx="8449606" cy="440583"/>
          </a:xfrm>
          <a:prstGeom prst="roundRect">
            <a:avLst/>
          </a:prstGeom>
          <a:solidFill>
            <a:schemeClr val="accent4">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fr-FR" sz="2400" b="1" dirty="0">
                <a:solidFill>
                  <a:srgbClr val="0070C0"/>
                </a:solidFill>
                <a:latin typeface="Arial" panose="020B0604020202020204" pitchFamily="34" charset="0"/>
                <a:cs typeface="Arial" panose="020B0604020202020204" pitchFamily="34" charset="0"/>
              </a:rPr>
              <a:t>4.1. Objectifs stratégiques  </a:t>
            </a:r>
          </a:p>
        </p:txBody>
      </p:sp>
      <p:sp>
        <p:nvSpPr>
          <p:cNvPr id="2" name="Rectangle 1">
            <a:extLst>
              <a:ext uri="{FF2B5EF4-FFF2-40B4-BE49-F238E27FC236}">
                <a16:creationId xmlns:a16="http://schemas.microsoft.com/office/drawing/2014/main" xmlns="" id="{A6D5B4FC-FFB9-4533-86C9-1D9B948F6261}"/>
              </a:ext>
            </a:extLst>
          </p:cNvPr>
          <p:cNvSpPr/>
          <p:nvPr/>
        </p:nvSpPr>
        <p:spPr>
          <a:xfrm>
            <a:off x="311142" y="1176877"/>
            <a:ext cx="11624183" cy="646331"/>
          </a:xfrm>
          <a:prstGeom prst="rect">
            <a:avLst/>
          </a:prstGeom>
        </p:spPr>
        <p:txBody>
          <a:bodyPr wrap="square">
            <a:spAutoFit/>
          </a:bodyPr>
          <a:lstStyle/>
          <a:p>
            <a:pPr algn="just">
              <a:spcAft>
                <a:spcPts val="0"/>
              </a:spcAft>
            </a:pPr>
            <a:r>
              <a:rPr lang="fr-FR" dirty="0">
                <a:latin typeface="Arial" panose="020B0604020202020204" pitchFamily="34" charset="0"/>
                <a:ea typeface="Calibri" panose="020F0502020204030204" pitchFamily="34" charset="0"/>
                <a:cs typeface="Arial" panose="020B0604020202020204" pitchFamily="34" charset="0"/>
              </a:rPr>
              <a:t>En réponse aux enjeux de la GIRE, à l’analyse SWOT exposés plus haut, et en cohérence avec l’agenda pour l’atteinte des ODD, le PSE et la LPSD, l’objectif général du PAGIRE est de : </a:t>
            </a:r>
            <a:endParaRPr lang="fr-FR" dirty="0">
              <a:latin typeface="Arial" panose="020B0604020202020204" pitchFamily="34" charset="0"/>
              <a:ea typeface="Calibri" panose="020F0502020204030204" pitchFamily="34" charset="0"/>
              <a:cs typeface="Times New Roman" panose="02020603050405020304" pitchFamily="18" charset="0"/>
            </a:endParaRPr>
          </a:p>
        </p:txBody>
      </p:sp>
      <p:sp>
        <p:nvSpPr>
          <p:cNvPr id="3" name="Rectangle : coins arrondis 2">
            <a:extLst>
              <a:ext uri="{FF2B5EF4-FFF2-40B4-BE49-F238E27FC236}">
                <a16:creationId xmlns:a16="http://schemas.microsoft.com/office/drawing/2014/main" xmlns="" id="{50BFB789-93F5-4BD7-9CB5-AD733CF5F02D}"/>
              </a:ext>
            </a:extLst>
          </p:cNvPr>
          <p:cNvSpPr/>
          <p:nvPr/>
        </p:nvSpPr>
        <p:spPr>
          <a:xfrm>
            <a:off x="481263" y="1828796"/>
            <a:ext cx="11140123" cy="646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i="1" dirty="0"/>
          </a:p>
          <a:p>
            <a:pPr algn="ctr"/>
            <a:r>
              <a:rPr lang="fr-FR" b="1" i="1" dirty="0">
                <a:latin typeface="Arial" panose="020B0604020202020204" pitchFamily="34" charset="0"/>
                <a:cs typeface="Arial" panose="020B0604020202020204" pitchFamily="34" charset="0"/>
              </a:rPr>
              <a:t>« Assurer une gouvernance efficace des ressources en eau douce en vue de leur préservation et protection, dans l’optique d’un développement économique, social et environnemental durable ».</a:t>
            </a:r>
            <a:endParaRPr lang="fr-FR" dirty="0">
              <a:latin typeface="Arial" panose="020B0604020202020204" pitchFamily="34" charset="0"/>
              <a:cs typeface="Arial" panose="020B0604020202020204" pitchFamily="34" charset="0"/>
            </a:endParaRPr>
          </a:p>
          <a:p>
            <a:pPr algn="ctr"/>
            <a:endParaRPr lang="fr-FR" dirty="0"/>
          </a:p>
        </p:txBody>
      </p:sp>
      <p:sp>
        <p:nvSpPr>
          <p:cNvPr id="5" name="Rectangle 4">
            <a:extLst>
              <a:ext uri="{FF2B5EF4-FFF2-40B4-BE49-F238E27FC236}">
                <a16:creationId xmlns:a16="http://schemas.microsoft.com/office/drawing/2014/main" xmlns="" id="{61489006-4DAA-46FD-AE0D-346D072F0364}"/>
              </a:ext>
            </a:extLst>
          </p:cNvPr>
          <p:cNvSpPr/>
          <p:nvPr/>
        </p:nvSpPr>
        <p:spPr>
          <a:xfrm>
            <a:off x="311141" y="2627368"/>
            <a:ext cx="11395305" cy="369332"/>
          </a:xfrm>
          <a:prstGeom prst="rect">
            <a:avLst/>
          </a:prstGeom>
        </p:spPr>
        <p:txBody>
          <a:bodyPr wrap="square">
            <a:spAutoFit/>
          </a:bodyPr>
          <a:lstStyle/>
          <a:p>
            <a:pPr algn="just">
              <a:spcAft>
                <a:spcPts val="0"/>
              </a:spcAft>
            </a:pPr>
            <a:r>
              <a:rPr lang="fr-FR" dirty="0">
                <a:latin typeface="Arial" panose="020B0604020202020204" pitchFamily="34" charset="0"/>
                <a:ea typeface="Calibri" panose="020F0502020204030204" pitchFamily="34" charset="0"/>
                <a:cs typeface="Arial" panose="020B0604020202020204" pitchFamily="34" charset="0"/>
              </a:rPr>
              <a:t>Cinq (05) axes stratégiques ont été proposés </a:t>
            </a:r>
            <a:endParaRPr lang="fr-FR" dirty="0">
              <a:latin typeface="Arial" panose="020B060402020202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xmlns="" id="{F0BB3E3A-9630-4AB3-8C8B-3C97816AD580}"/>
              </a:ext>
            </a:extLst>
          </p:cNvPr>
          <p:cNvSpPr/>
          <p:nvPr/>
        </p:nvSpPr>
        <p:spPr>
          <a:xfrm>
            <a:off x="481262" y="2980877"/>
            <a:ext cx="11454061" cy="1477328"/>
          </a:xfrm>
          <a:prstGeom prst="rect">
            <a:avLst/>
          </a:prstGeom>
          <a:ln w="19050">
            <a:solidFill>
              <a:schemeClr val="accent4">
                <a:lumMod val="60000"/>
                <a:lumOff val="40000"/>
              </a:schemeClr>
            </a:solidFill>
          </a:ln>
        </p:spPr>
        <p:txBody>
          <a:bodyPr wrap="square">
            <a:spAutoFit/>
          </a:bodyPr>
          <a:lstStyle/>
          <a:p>
            <a:pPr marL="1143000" lvl="2" indent="-228600" algn="just">
              <a:spcAft>
                <a:spcPts val="0"/>
              </a:spcAft>
              <a:buFont typeface="Wingdings" panose="05000000000000000000" pitchFamily="2" charset="2"/>
              <a:buChar char=""/>
            </a:pPr>
            <a:r>
              <a:rPr lang="fr-FR" dirty="0">
                <a:latin typeface="Arial" panose="020B0604020202020204" pitchFamily="34" charset="0"/>
                <a:ea typeface="Calibri" panose="020F0502020204030204" pitchFamily="34" charset="0"/>
                <a:cs typeface="Arial" panose="020B0604020202020204" pitchFamily="34" charset="0"/>
              </a:rPr>
              <a:t>Axe1 : Gouvernance, Instruments de gestion et Système d’informations ;</a:t>
            </a:r>
          </a:p>
          <a:p>
            <a:pPr marL="1143000" lvl="2" indent="-228600" algn="just">
              <a:spcAft>
                <a:spcPts val="0"/>
              </a:spcAft>
              <a:buFont typeface="Wingdings" panose="05000000000000000000" pitchFamily="2" charset="2"/>
              <a:buChar char=""/>
            </a:pPr>
            <a:r>
              <a:rPr lang="fr-FR" dirty="0">
                <a:latin typeface="Arial" panose="020B0604020202020204" pitchFamily="34" charset="0"/>
                <a:ea typeface="Calibri" panose="020F0502020204030204" pitchFamily="34" charset="0"/>
                <a:cs typeface="Arial" panose="020B0604020202020204" pitchFamily="34" charset="0"/>
              </a:rPr>
              <a:t>Axe2 : Qualité des masses d’eau et des services ; </a:t>
            </a:r>
          </a:p>
          <a:p>
            <a:pPr marL="1143000" lvl="2" indent="-228600" algn="just">
              <a:spcAft>
                <a:spcPts val="0"/>
              </a:spcAft>
              <a:buFont typeface="Wingdings" panose="05000000000000000000" pitchFamily="2" charset="2"/>
              <a:buChar char=""/>
            </a:pPr>
            <a:r>
              <a:rPr lang="fr-FR" dirty="0">
                <a:latin typeface="Arial" panose="020B0604020202020204" pitchFamily="34" charset="0"/>
                <a:ea typeface="Calibri" panose="020F0502020204030204" pitchFamily="34" charset="0"/>
                <a:cs typeface="Arial" panose="020B0604020202020204" pitchFamily="34" charset="0"/>
              </a:rPr>
              <a:t>Axe3 : Vulnérabilité aux Changements climatiques ;</a:t>
            </a:r>
          </a:p>
          <a:p>
            <a:pPr marL="1143000" lvl="2" indent="-228600" algn="just">
              <a:spcAft>
                <a:spcPts val="0"/>
              </a:spcAft>
              <a:buFont typeface="Wingdings" panose="05000000000000000000" pitchFamily="2" charset="2"/>
              <a:buChar char=""/>
            </a:pPr>
            <a:r>
              <a:rPr lang="fr-FR" dirty="0">
                <a:latin typeface="Arial" panose="020B0604020202020204" pitchFamily="34" charset="0"/>
                <a:ea typeface="Calibri" panose="020F0502020204030204" pitchFamily="34" charset="0"/>
                <a:cs typeface="Arial" panose="020B0604020202020204" pitchFamily="34" charset="0"/>
              </a:rPr>
              <a:t>Axe4 : Valorisation des eaux pour la croissance et la Sécurité alimentaire ;</a:t>
            </a:r>
          </a:p>
          <a:p>
            <a:pPr marL="1143000" lvl="2" indent="-228600" algn="just">
              <a:spcAft>
                <a:spcPts val="0"/>
              </a:spcAft>
              <a:buFont typeface="Wingdings" panose="05000000000000000000" pitchFamily="2" charset="2"/>
              <a:buChar char=""/>
            </a:pPr>
            <a:r>
              <a:rPr lang="fr-FR" dirty="0">
                <a:latin typeface="Arial" panose="020B0604020202020204" pitchFamily="34" charset="0"/>
                <a:ea typeface="Calibri" panose="020F0502020204030204" pitchFamily="34" charset="0"/>
                <a:cs typeface="Arial" panose="020B0604020202020204" pitchFamily="34" charset="0"/>
              </a:rPr>
              <a:t>Axe5 : Connaissance et recherche action sur l’eau.</a:t>
            </a:r>
            <a:endParaRPr lang="fr-FR"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Rectangle 7">
            <a:extLst>
              <a:ext uri="{FF2B5EF4-FFF2-40B4-BE49-F238E27FC236}">
                <a16:creationId xmlns:a16="http://schemas.microsoft.com/office/drawing/2014/main" xmlns="" id="{E19EE0BA-4229-4391-A97B-F043E83FD952}"/>
              </a:ext>
            </a:extLst>
          </p:cNvPr>
          <p:cNvSpPr/>
          <p:nvPr/>
        </p:nvSpPr>
        <p:spPr>
          <a:xfrm>
            <a:off x="459997" y="4555703"/>
            <a:ext cx="11454062" cy="2308324"/>
          </a:xfrm>
          <a:prstGeom prst="rect">
            <a:avLst/>
          </a:prstGeom>
          <a:ln w="19050">
            <a:solidFill>
              <a:schemeClr val="accent4">
                <a:lumMod val="60000"/>
                <a:lumOff val="40000"/>
              </a:schemeClr>
            </a:solidFill>
          </a:ln>
        </p:spPr>
        <p:txBody>
          <a:bodyPr wrap="square">
            <a:spAutoFit/>
          </a:bodyPr>
          <a:lstStyle/>
          <a:p>
            <a:pPr marL="1143000" lvl="2" indent="-228600" algn="just">
              <a:spcAft>
                <a:spcPts val="0"/>
              </a:spcAft>
              <a:buFont typeface="Wingdings" panose="05000000000000000000" pitchFamily="2" charset="2"/>
              <a:buChar char=""/>
            </a:pPr>
            <a:r>
              <a:rPr lang="fr-FR" dirty="0">
                <a:latin typeface="Arial" panose="020B0604020202020204" pitchFamily="34" charset="0"/>
                <a:ea typeface="Calibri" panose="020F0502020204030204" pitchFamily="34" charset="0"/>
                <a:cs typeface="Arial" panose="020B0604020202020204" pitchFamily="34" charset="0"/>
              </a:rPr>
              <a:t>OS1: Renforcer la gouvernance et les instruments de gestion des ressources en eau ; </a:t>
            </a:r>
          </a:p>
          <a:p>
            <a:pPr marL="1143000" lvl="2" indent="-228600" algn="just">
              <a:spcAft>
                <a:spcPts val="0"/>
              </a:spcAft>
              <a:buFont typeface="Wingdings" panose="05000000000000000000" pitchFamily="2" charset="2"/>
              <a:buChar char=""/>
            </a:pPr>
            <a:r>
              <a:rPr lang="fr-FR" dirty="0">
                <a:latin typeface="Arial" panose="020B0604020202020204" pitchFamily="34" charset="0"/>
                <a:ea typeface="Calibri" panose="020F0502020204030204" pitchFamily="34" charset="0"/>
                <a:cs typeface="Arial" panose="020B0604020202020204" pitchFamily="34" charset="0"/>
              </a:rPr>
              <a:t>OS2: Préserver l’intégrité des masses d’eau et améliorer durablement la qualité de l’eau et des services ; </a:t>
            </a:r>
          </a:p>
          <a:p>
            <a:pPr marL="1143000" lvl="2" indent="-228600" algn="just">
              <a:spcAft>
                <a:spcPts val="0"/>
              </a:spcAft>
              <a:buFont typeface="Wingdings" panose="05000000000000000000" pitchFamily="2" charset="2"/>
              <a:buChar char=""/>
            </a:pPr>
            <a:r>
              <a:rPr lang="fr-FR" dirty="0">
                <a:latin typeface="Arial" panose="020B0604020202020204" pitchFamily="34" charset="0"/>
                <a:ea typeface="Calibri" panose="020F0502020204030204" pitchFamily="34" charset="0"/>
                <a:cs typeface="Arial" panose="020B0604020202020204" pitchFamily="34" charset="0"/>
              </a:rPr>
              <a:t>OS3: Promouvoir la gestion intégrée et durable des eaux dans un contexte de Changement Climatique ; </a:t>
            </a:r>
          </a:p>
          <a:p>
            <a:pPr marL="1143000" lvl="2" indent="-228600" algn="just">
              <a:spcAft>
                <a:spcPts val="0"/>
              </a:spcAft>
              <a:buFont typeface="Wingdings" panose="05000000000000000000" pitchFamily="2" charset="2"/>
              <a:buChar char=""/>
            </a:pPr>
            <a:r>
              <a:rPr lang="fr-FR" dirty="0">
                <a:latin typeface="Arial" panose="020B0604020202020204" pitchFamily="34" charset="0"/>
                <a:ea typeface="Calibri" panose="020F0502020204030204" pitchFamily="34" charset="0"/>
                <a:cs typeface="Arial" panose="020B0604020202020204" pitchFamily="34" charset="0"/>
              </a:rPr>
              <a:t>OS4: Promouvoir la valorisation des eaux Améliorer et diffuser les connaissances sur les ressources eaux. </a:t>
            </a:r>
          </a:p>
          <a:p>
            <a:pPr marL="1143000" lvl="2" indent="-228600" algn="just">
              <a:spcAft>
                <a:spcPts val="0"/>
              </a:spcAft>
              <a:buFont typeface="Wingdings" panose="05000000000000000000" pitchFamily="2" charset="2"/>
              <a:buChar char=""/>
            </a:pPr>
            <a:r>
              <a:rPr lang="fr-FR" dirty="0">
                <a:latin typeface="Arial" panose="020B0604020202020204" pitchFamily="34" charset="0"/>
                <a:cs typeface="Arial" panose="020B0604020202020204" pitchFamily="34" charset="0"/>
              </a:rPr>
              <a:t>OS5: Améliorer et diffuser les connaissances sur les ressources eaux </a:t>
            </a:r>
          </a:p>
        </p:txBody>
      </p:sp>
      <p:sp>
        <p:nvSpPr>
          <p:cNvPr id="9" name="Flèche : bas 8">
            <a:extLst>
              <a:ext uri="{FF2B5EF4-FFF2-40B4-BE49-F238E27FC236}">
                <a16:creationId xmlns:a16="http://schemas.microsoft.com/office/drawing/2014/main" xmlns="" id="{9504A0E5-DFFF-4096-BAD7-B7CEEE09DA02}"/>
              </a:ext>
            </a:extLst>
          </p:cNvPr>
          <p:cNvSpPr/>
          <p:nvPr/>
        </p:nvSpPr>
        <p:spPr>
          <a:xfrm>
            <a:off x="829340" y="4061637"/>
            <a:ext cx="255181" cy="9037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31887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96" name="AutoShape 96">
            <a:extLst>
              <a:ext uri="{FF2B5EF4-FFF2-40B4-BE49-F238E27FC236}">
                <a16:creationId xmlns:a16="http://schemas.microsoft.com/office/drawing/2014/main" xmlns="" id="{CE5B4012-343A-45E8-ADBF-58F544A8A747}"/>
              </a:ext>
            </a:extLst>
          </p:cNvPr>
          <p:cNvSpPr>
            <a:spLocks noChangeArrowheads="1"/>
          </p:cNvSpPr>
          <p:nvPr/>
        </p:nvSpPr>
        <p:spPr bwMode="gray">
          <a:xfrm>
            <a:off x="1302666" y="1024367"/>
            <a:ext cx="8477251" cy="357190"/>
          </a:xfrm>
          <a:prstGeom prst="roundRect">
            <a:avLst>
              <a:gd name="adj" fmla="val 50000"/>
            </a:avLst>
          </a:prstGeom>
          <a:gradFill rotWithShape="1">
            <a:gsLst>
              <a:gs pos="8000">
                <a:srgbClr val="B7E7FF">
                  <a:gamma/>
                  <a:tint val="0"/>
                  <a:invGamma/>
                </a:srgbClr>
              </a:gs>
              <a:gs pos="100000">
                <a:srgbClr val="B7E7FF">
                  <a:alpha val="20000"/>
                </a:srgbClr>
              </a:gs>
            </a:gsLst>
            <a:lin ang="0" scaled="1"/>
          </a:gradFill>
          <a:ln w="28575" algn="ctr">
            <a:noFill/>
            <a:round/>
            <a:headEnd/>
            <a:tailEnd/>
          </a:ln>
          <a:effectLst/>
        </p:spPr>
        <p:txBody>
          <a:bodyPr wrap="none" anchor="ctr"/>
          <a:lstStyle/>
          <a:p>
            <a:pPr eaLnBrk="0" fontAlgn="base" hangingPunct="0">
              <a:spcBef>
                <a:spcPct val="20000"/>
              </a:spcBef>
              <a:spcAft>
                <a:spcPct val="0"/>
              </a:spcAft>
              <a:defRPr/>
            </a:pPr>
            <a:r>
              <a:rPr lang="fr-FR" altLang="fr-FR" sz="1900" b="1" dirty="0">
                <a:solidFill>
                  <a:srgbClr val="0000FF"/>
                </a:solidFill>
                <a:latin typeface="Arial" panose="020B0604020202020204" pitchFamily="34" charset="0"/>
                <a:cs typeface="Times New Roman" panose="02020603050405020304" pitchFamily="18" charset="0"/>
              </a:rPr>
              <a:t>Contexte international de l’adoption de la GIRE:</a:t>
            </a:r>
          </a:p>
        </p:txBody>
      </p:sp>
      <p:sp>
        <p:nvSpPr>
          <p:cNvPr id="3078" name="AutoShape 106">
            <a:extLst>
              <a:ext uri="{FF2B5EF4-FFF2-40B4-BE49-F238E27FC236}">
                <a16:creationId xmlns:a16="http://schemas.microsoft.com/office/drawing/2014/main" xmlns="" id="{1A0E465E-7726-49CF-B4BB-4A86B21B8C66}"/>
              </a:ext>
            </a:extLst>
          </p:cNvPr>
          <p:cNvSpPr>
            <a:spLocks noChangeArrowheads="1"/>
          </p:cNvSpPr>
          <p:nvPr/>
        </p:nvSpPr>
        <p:spPr bwMode="auto">
          <a:xfrm>
            <a:off x="595423" y="834184"/>
            <a:ext cx="11115314" cy="5754687"/>
          </a:xfrm>
          <a:prstGeom prst="roundRect">
            <a:avLst>
              <a:gd name="adj" fmla="val 9106"/>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just" eaLnBrk="1" fontAlgn="base" hangingPunct="1">
              <a:spcBef>
                <a:spcPct val="0"/>
              </a:spcBef>
              <a:spcAft>
                <a:spcPct val="0"/>
              </a:spcAft>
            </a:pPr>
            <a:endParaRPr lang="fr-FR" altLang="fr-FR" dirty="0">
              <a:solidFill>
                <a:srgbClr val="343441"/>
              </a:solidFill>
            </a:endParaRPr>
          </a:p>
          <a:p>
            <a:pPr lvl="1" algn="just" eaLnBrk="1" fontAlgn="base" hangingPunct="1">
              <a:spcBef>
                <a:spcPct val="0"/>
              </a:spcBef>
              <a:spcAft>
                <a:spcPct val="0"/>
              </a:spcAft>
            </a:pPr>
            <a:endParaRPr lang="fr-FR" altLang="fr-FR" dirty="0">
              <a:solidFill>
                <a:srgbClr val="343441"/>
              </a:solidFill>
            </a:endParaRPr>
          </a:p>
          <a:p>
            <a:pPr lvl="1" algn="just" eaLnBrk="1" fontAlgn="base" hangingPunct="1">
              <a:spcBef>
                <a:spcPct val="0"/>
              </a:spcBef>
              <a:spcAft>
                <a:spcPct val="0"/>
              </a:spcAft>
            </a:pPr>
            <a:endParaRPr lang="fr-FR" altLang="fr-FR" dirty="0">
              <a:solidFill>
                <a:srgbClr val="343441"/>
              </a:solidFill>
            </a:endParaRPr>
          </a:p>
          <a:p>
            <a:pPr lvl="1" algn="just" eaLnBrk="1" fontAlgn="base" hangingPunct="1">
              <a:spcBef>
                <a:spcPct val="0"/>
              </a:spcBef>
              <a:spcAft>
                <a:spcPct val="0"/>
              </a:spcAft>
            </a:pPr>
            <a:endParaRPr lang="fr-FR" altLang="fr-FR" dirty="0">
              <a:solidFill>
                <a:srgbClr val="343441"/>
              </a:solidFill>
            </a:endParaRPr>
          </a:p>
          <a:p>
            <a:pPr lvl="1" algn="just" eaLnBrk="1" fontAlgn="base" hangingPunct="1">
              <a:spcBef>
                <a:spcPct val="0"/>
              </a:spcBef>
              <a:spcAft>
                <a:spcPct val="0"/>
              </a:spcAft>
            </a:pPr>
            <a:endParaRPr lang="fr-FR" altLang="fr-FR" dirty="0">
              <a:solidFill>
                <a:srgbClr val="343441"/>
              </a:solidFill>
            </a:endParaRPr>
          </a:p>
          <a:p>
            <a:pPr lvl="1" algn="just" eaLnBrk="1" fontAlgn="base" hangingPunct="1">
              <a:spcBef>
                <a:spcPct val="0"/>
              </a:spcBef>
              <a:spcAft>
                <a:spcPct val="0"/>
              </a:spcAft>
            </a:pPr>
            <a:endParaRPr lang="fr-FR" altLang="fr-FR" dirty="0">
              <a:solidFill>
                <a:srgbClr val="343441"/>
              </a:solidFill>
            </a:endParaRPr>
          </a:p>
          <a:p>
            <a:pPr lvl="1" algn="just" eaLnBrk="1" fontAlgn="base" hangingPunct="1">
              <a:spcBef>
                <a:spcPct val="0"/>
              </a:spcBef>
              <a:spcAft>
                <a:spcPct val="0"/>
              </a:spcAft>
            </a:pPr>
            <a:endParaRPr lang="fr-FR" altLang="fr-FR" dirty="0">
              <a:solidFill>
                <a:srgbClr val="343441"/>
              </a:solidFill>
            </a:endParaRPr>
          </a:p>
          <a:p>
            <a:pPr lvl="1" algn="just" eaLnBrk="1" fontAlgn="base" hangingPunct="1">
              <a:spcBef>
                <a:spcPct val="0"/>
              </a:spcBef>
              <a:spcAft>
                <a:spcPct val="0"/>
              </a:spcAft>
            </a:pPr>
            <a:endParaRPr lang="fr-FR" altLang="fr-FR" dirty="0">
              <a:solidFill>
                <a:srgbClr val="343441"/>
              </a:solidFill>
              <a:latin typeface="Times New Roman" panose="02020603050405020304" pitchFamily="18" charset="0"/>
            </a:endParaRPr>
          </a:p>
        </p:txBody>
      </p:sp>
      <p:sp>
        <p:nvSpPr>
          <p:cNvPr id="3079" name="Oval 146" descr="06_original_w">
            <a:extLst>
              <a:ext uri="{FF2B5EF4-FFF2-40B4-BE49-F238E27FC236}">
                <a16:creationId xmlns:a16="http://schemas.microsoft.com/office/drawing/2014/main" xmlns="" id="{3EF4784E-A79D-4507-9BCF-5A435420766A}"/>
              </a:ext>
            </a:extLst>
          </p:cNvPr>
          <p:cNvSpPr>
            <a:spLocks noChangeArrowheads="1"/>
          </p:cNvSpPr>
          <p:nvPr/>
        </p:nvSpPr>
        <p:spPr bwMode="gray">
          <a:xfrm>
            <a:off x="1038805" y="1074557"/>
            <a:ext cx="252413" cy="252413"/>
          </a:xfrm>
          <a:prstGeom prst="ellipse">
            <a:avLst/>
          </a:prstGeom>
          <a:blipFill dpi="0" rotWithShape="1">
            <a:blip r:embed="rId3"/>
            <a:srcRect/>
            <a:stretch>
              <a:fillRect/>
            </a:stretch>
          </a:blipFill>
          <a:ln w="57150">
            <a:solidFill>
              <a:schemeClr val="tx1"/>
            </a:solidFill>
            <a:round/>
            <a:headEnd/>
            <a:tailEnd/>
          </a:ln>
        </p:spPr>
        <p:txBody>
          <a:bodyPr wrap="none" anchor="ct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endParaRPr lang="fr-FR" altLang="fr-FR">
              <a:solidFill>
                <a:srgbClr val="000000"/>
              </a:solidFill>
            </a:endParaRPr>
          </a:p>
        </p:txBody>
      </p:sp>
      <p:sp>
        <p:nvSpPr>
          <p:cNvPr id="3084" name="Text Box 76">
            <a:extLst>
              <a:ext uri="{FF2B5EF4-FFF2-40B4-BE49-F238E27FC236}">
                <a16:creationId xmlns:a16="http://schemas.microsoft.com/office/drawing/2014/main" xmlns="" id="{E7815148-9367-45F9-9166-75CDCFE594F1}"/>
              </a:ext>
            </a:extLst>
          </p:cNvPr>
          <p:cNvSpPr txBox="1">
            <a:spLocks noChangeArrowheads="1"/>
          </p:cNvSpPr>
          <p:nvPr/>
        </p:nvSpPr>
        <p:spPr bwMode="auto">
          <a:xfrm>
            <a:off x="1400516" y="2670439"/>
            <a:ext cx="9086915" cy="954087"/>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marL="342900" indent="-342900" eaLnBrk="0" fontAlgn="base" hangingPunct="0">
              <a:spcBef>
                <a:spcPct val="20000"/>
              </a:spcBef>
              <a:spcAft>
                <a:spcPct val="0"/>
              </a:spcAft>
              <a:defRPr/>
            </a:pPr>
            <a:r>
              <a:rPr lang="fr-FR" dirty="0">
                <a:solidFill>
                  <a:srgbClr val="000000"/>
                </a:solidFill>
                <a:latin typeface="Arial"/>
                <a:cs typeface="Arial"/>
              </a:rPr>
              <a:t>Nouvelle approche de gestion de la ressource en eau est susceptible de garantir la durabilité de l’équilibre entre l’offre et la demande ou entre les ressources disponibles et les besoins</a:t>
            </a:r>
            <a:r>
              <a:rPr lang="fr-FR" sz="2000" dirty="0">
                <a:solidFill>
                  <a:srgbClr val="000000"/>
                </a:solidFill>
                <a:latin typeface="Arial"/>
                <a:cs typeface="Arial"/>
              </a:rPr>
              <a:t>             GIRE</a:t>
            </a:r>
            <a:endParaRPr lang="fr-FR" altLang="fr-FR" sz="1900" b="1" dirty="0">
              <a:solidFill>
                <a:srgbClr val="000000"/>
              </a:solidFill>
              <a:latin typeface="Arial"/>
              <a:cs typeface="Times New Roman" pitchFamily="18" charset="0"/>
            </a:endParaRPr>
          </a:p>
        </p:txBody>
      </p:sp>
      <p:sp>
        <p:nvSpPr>
          <p:cNvPr id="3082" name="Oval 146" descr="06_original_w">
            <a:extLst>
              <a:ext uri="{FF2B5EF4-FFF2-40B4-BE49-F238E27FC236}">
                <a16:creationId xmlns:a16="http://schemas.microsoft.com/office/drawing/2014/main" xmlns="" id="{B3FA1579-0930-4D10-9D31-59A8A53EA460}"/>
              </a:ext>
            </a:extLst>
          </p:cNvPr>
          <p:cNvSpPr>
            <a:spLocks noChangeArrowheads="1"/>
          </p:cNvSpPr>
          <p:nvPr/>
        </p:nvSpPr>
        <p:spPr bwMode="gray">
          <a:xfrm>
            <a:off x="960620" y="3739607"/>
            <a:ext cx="294562" cy="320383"/>
          </a:xfrm>
          <a:prstGeom prst="ellipse">
            <a:avLst/>
          </a:prstGeom>
          <a:blipFill dpi="0" rotWithShape="1">
            <a:blip r:embed="rId3"/>
            <a:srcRect/>
            <a:stretch>
              <a:fillRect/>
            </a:stretch>
          </a:blipFill>
          <a:ln w="57150">
            <a:solidFill>
              <a:schemeClr val="tx1"/>
            </a:solidFill>
            <a:round/>
            <a:headEnd/>
            <a:tailEnd/>
          </a:ln>
        </p:spPr>
        <p:txBody>
          <a:bodyPr wrap="none" anchor="ct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endParaRPr lang="fr-FR" altLang="fr-FR">
              <a:solidFill>
                <a:srgbClr val="000000"/>
              </a:solidFill>
            </a:endParaRPr>
          </a:p>
        </p:txBody>
      </p:sp>
      <p:sp>
        <p:nvSpPr>
          <p:cNvPr id="3083" name="Text Box 76">
            <a:extLst>
              <a:ext uri="{FF2B5EF4-FFF2-40B4-BE49-F238E27FC236}">
                <a16:creationId xmlns:a16="http://schemas.microsoft.com/office/drawing/2014/main" xmlns="" id="{01AFD84E-F5A4-4A75-9EFE-DA2ABF1C6E0E}"/>
              </a:ext>
            </a:extLst>
          </p:cNvPr>
          <p:cNvSpPr txBox="1">
            <a:spLocks noChangeArrowheads="1"/>
          </p:cNvSpPr>
          <p:nvPr/>
        </p:nvSpPr>
        <p:spPr bwMode="auto">
          <a:xfrm>
            <a:off x="1224865" y="3659940"/>
            <a:ext cx="969085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just" fontAlgn="base">
              <a:spcBef>
                <a:spcPct val="20000"/>
              </a:spcBef>
              <a:spcAft>
                <a:spcPct val="0"/>
              </a:spcAft>
            </a:pPr>
            <a:r>
              <a:rPr lang="fr-FR" altLang="fr-FR" sz="2000" b="1" dirty="0">
                <a:solidFill>
                  <a:srgbClr val="000000"/>
                </a:solidFill>
              </a:rPr>
              <a:t> </a:t>
            </a:r>
            <a:r>
              <a:rPr lang="fr-FR" altLang="fr-FR" sz="1900" b="1" dirty="0">
                <a:solidFill>
                  <a:srgbClr val="0000FF"/>
                </a:solidFill>
                <a:cs typeface="Times New Roman" panose="02020603050405020304" pitchFamily="18" charset="0"/>
              </a:rPr>
              <a:t>Application au Sénégal </a:t>
            </a:r>
          </a:p>
        </p:txBody>
      </p:sp>
      <p:sp>
        <p:nvSpPr>
          <p:cNvPr id="13" name="Rectangle 12">
            <a:extLst>
              <a:ext uri="{FF2B5EF4-FFF2-40B4-BE49-F238E27FC236}">
                <a16:creationId xmlns:a16="http://schemas.microsoft.com/office/drawing/2014/main" xmlns="" id="{EB7571E0-08C6-4ABD-8ADB-084CE43B176E}"/>
              </a:ext>
            </a:extLst>
          </p:cNvPr>
          <p:cNvSpPr/>
          <p:nvPr/>
        </p:nvSpPr>
        <p:spPr>
          <a:xfrm>
            <a:off x="1400518" y="1530613"/>
            <a:ext cx="9086915" cy="78175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eaLnBrk="0" fontAlgn="base" hangingPunct="0">
              <a:spcBef>
                <a:spcPct val="20000"/>
              </a:spcBef>
              <a:spcAft>
                <a:spcPct val="0"/>
              </a:spcAft>
              <a:buFont typeface="Wingdings" pitchFamily="2" charset="2"/>
              <a:buChar char="q"/>
              <a:defRPr/>
            </a:pPr>
            <a:r>
              <a:rPr lang="fr-FR" sz="1400" dirty="0">
                <a:solidFill>
                  <a:srgbClr val="000000"/>
                </a:solidFill>
                <a:latin typeface="Arial"/>
                <a:cs typeface="Arial"/>
              </a:rPr>
              <a:t>Conférences internationales sur l’eau et l’environnement qui se sont tenues à Dublin et Rio de Janeiro en 1992 et au sortir de la Décennie internationale de l’eau potable et de l’Assainissement (DIEPA, 1980-1990). </a:t>
            </a:r>
          </a:p>
          <a:p>
            <a:pPr algn="just" eaLnBrk="0" fontAlgn="base" hangingPunct="0">
              <a:spcBef>
                <a:spcPct val="20000"/>
              </a:spcBef>
              <a:spcAft>
                <a:spcPct val="0"/>
              </a:spcAft>
              <a:buFont typeface="Wingdings" pitchFamily="2" charset="2"/>
              <a:buChar char="q"/>
              <a:defRPr/>
            </a:pPr>
            <a:r>
              <a:rPr lang="fr-FR" sz="1400" dirty="0">
                <a:solidFill>
                  <a:srgbClr val="000000"/>
                </a:solidFill>
                <a:latin typeface="Arial"/>
                <a:cs typeface="Arial"/>
              </a:rPr>
              <a:t>Johannesburg 2002</a:t>
            </a:r>
            <a:endParaRPr lang="fr-FR" altLang="fr-FR" sz="1400" b="1" dirty="0">
              <a:solidFill>
                <a:srgbClr val="0000FF"/>
              </a:solidFill>
              <a:latin typeface="Arial"/>
              <a:cs typeface="Times New Roman" panose="02020603050405020304" pitchFamily="18" charset="0"/>
            </a:endParaRPr>
          </a:p>
        </p:txBody>
      </p:sp>
      <p:sp>
        <p:nvSpPr>
          <p:cNvPr id="15" name="Flèche courbée vers la droite 14">
            <a:extLst>
              <a:ext uri="{FF2B5EF4-FFF2-40B4-BE49-F238E27FC236}">
                <a16:creationId xmlns:a16="http://schemas.microsoft.com/office/drawing/2014/main" xmlns="" id="{9F41F5AC-7065-42C4-B117-78BA4FFD78EC}"/>
              </a:ext>
            </a:extLst>
          </p:cNvPr>
          <p:cNvSpPr/>
          <p:nvPr/>
        </p:nvSpPr>
        <p:spPr bwMode="gray">
          <a:xfrm>
            <a:off x="929308" y="1883740"/>
            <a:ext cx="357187" cy="857250"/>
          </a:xfrm>
          <a:prstGeom prst="curvedRightArrow">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0" fontAlgn="base" hangingPunct="0">
              <a:spcBef>
                <a:spcPct val="0"/>
              </a:spcBef>
              <a:spcAft>
                <a:spcPct val="0"/>
              </a:spcAft>
              <a:defRPr/>
            </a:pPr>
            <a:endParaRPr lang="fr-FR" sz="2300" b="1" dirty="0">
              <a:solidFill>
                <a:srgbClr val="FFFFFF"/>
              </a:solidFill>
              <a:latin typeface="Arial"/>
              <a:cs typeface="Arial"/>
            </a:endParaRPr>
          </a:p>
        </p:txBody>
      </p:sp>
      <p:sp>
        <p:nvSpPr>
          <p:cNvPr id="16" name="Flèche droite 15">
            <a:extLst>
              <a:ext uri="{FF2B5EF4-FFF2-40B4-BE49-F238E27FC236}">
                <a16:creationId xmlns:a16="http://schemas.microsoft.com/office/drawing/2014/main" xmlns="" id="{42F25A4D-C779-4BDF-AE7B-96263E1A17C5}"/>
              </a:ext>
            </a:extLst>
          </p:cNvPr>
          <p:cNvSpPr/>
          <p:nvPr/>
        </p:nvSpPr>
        <p:spPr bwMode="gray">
          <a:xfrm>
            <a:off x="4517329" y="3377479"/>
            <a:ext cx="750296" cy="142875"/>
          </a:xfrm>
          <a:prstGeom prst="rightArrow">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eaLnBrk="0" fontAlgn="base" hangingPunct="0">
              <a:spcBef>
                <a:spcPct val="0"/>
              </a:spcBef>
              <a:spcAft>
                <a:spcPct val="0"/>
              </a:spcAft>
              <a:defRPr/>
            </a:pPr>
            <a:endParaRPr lang="fr-FR" sz="2300" b="1" dirty="0">
              <a:solidFill>
                <a:srgbClr val="000000"/>
              </a:solidFill>
              <a:latin typeface="Arial"/>
              <a:cs typeface="Arial"/>
            </a:endParaRPr>
          </a:p>
        </p:txBody>
      </p:sp>
      <p:sp>
        <p:nvSpPr>
          <p:cNvPr id="17" name="Rectangle 16">
            <a:extLst>
              <a:ext uri="{FF2B5EF4-FFF2-40B4-BE49-F238E27FC236}">
                <a16:creationId xmlns:a16="http://schemas.microsoft.com/office/drawing/2014/main" xmlns="" id="{F592C8A5-038B-4434-9577-A44745DC761F}"/>
              </a:ext>
            </a:extLst>
          </p:cNvPr>
          <p:cNvSpPr/>
          <p:nvPr/>
        </p:nvSpPr>
        <p:spPr>
          <a:xfrm>
            <a:off x="1329081" y="4099189"/>
            <a:ext cx="9086914" cy="73818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eaLnBrk="0" fontAlgn="base" hangingPunct="0">
              <a:spcBef>
                <a:spcPct val="20000"/>
              </a:spcBef>
              <a:spcAft>
                <a:spcPct val="0"/>
              </a:spcAft>
              <a:buFont typeface="Wingdings" pitchFamily="2" charset="2"/>
              <a:buChar char="q"/>
              <a:defRPr/>
            </a:pPr>
            <a:r>
              <a:rPr lang="fr-FR" altLang="fr-FR" sz="1400" dirty="0">
                <a:solidFill>
                  <a:srgbClr val="000000"/>
                </a:solidFill>
                <a:latin typeface="Arial"/>
                <a:cs typeface="Arial"/>
              </a:rPr>
              <a:t> Gouvernement                Définition d’</a:t>
            </a:r>
            <a:r>
              <a:rPr lang="fr-FR" sz="1400" dirty="0">
                <a:solidFill>
                  <a:srgbClr val="000000"/>
                </a:solidFill>
                <a:latin typeface="Arial"/>
                <a:cs typeface="Arial"/>
              </a:rPr>
              <a:t>un cadre stratégique de gestion durable de l’eau qui a débouché le </a:t>
            </a:r>
            <a:r>
              <a:rPr lang="fr-FR" sz="1400" b="1" dirty="0">
                <a:solidFill>
                  <a:srgbClr val="FF0000"/>
                </a:solidFill>
                <a:latin typeface="Arial"/>
                <a:cs typeface="Arial"/>
              </a:rPr>
              <a:t>PAGIRE phase1 </a:t>
            </a:r>
            <a:r>
              <a:rPr lang="fr-FR" sz="1400" dirty="0">
                <a:solidFill>
                  <a:srgbClr val="000000"/>
                </a:solidFill>
                <a:latin typeface="Arial"/>
                <a:cs typeface="Arial"/>
              </a:rPr>
              <a:t>élaboré et validé en 2007 et auquel il a été associé un Plan d’Actions Prioritaires GIRE 2008-2015. </a:t>
            </a:r>
            <a:endParaRPr lang="fr-FR" altLang="fr-FR" sz="1400" b="1" dirty="0">
              <a:solidFill>
                <a:srgbClr val="0000FF"/>
              </a:solidFill>
              <a:latin typeface="Arial"/>
              <a:cs typeface="Times New Roman" panose="02020603050405020304" pitchFamily="18" charset="0"/>
            </a:endParaRPr>
          </a:p>
        </p:txBody>
      </p:sp>
      <p:sp>
        <p:nvSpPr>
          <p:cNvPr id="18" name="Flèche droite 17">
            <a:extLst>
              <a:ext uri="{FF2B5EF4-FFF2-40B4-BE49-F238E27FC236}">
                <a16:creationId xmlns:a16="http://schemas.microsoft.com/office/drawing/2014/main" xmlns="" id="{C94AD703-6F12-4689-B4E9-FD58D5C7017F}"/>
              </a:ext>
            </a:extLst>
          </p:cNvPr>
          <p:cNvSpPr/>
          <p:nvPr/>
        </p:nvSpPr>
        <p:spPr bwMode="gray">
          <a:xfrm>
            <a:off x="2997716" y="4191200"/>
            <a:ext cx="583562" cy="142875"/>
          </a:xfrm>
          <a:prstGeom prst="rightArrow">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eaLnBrk="0" fontAlgn="base" hangingPunct="0">
              <a:spcBef>
                <a:spcPct val="0"/>
              </a:spcBef>
              <a:spcAft>
                <a:spcPct val="0"/>
              </a:spcAft>
              <a:defRPr/>
            </a:pPr>
            <a:endParaRPr lang="fr-FR" sz="2300" b="1" dirty="0">
              <a:solidFill>
                <a:srgbClr val="000000"/>
              </a:solidFill>
              <a:latin typeface="Arial"/>
              <a:cs typeface="Arial"/>
            </a:endParaRPr>
          </a:p>
        </p:txBody>
      </p:sp>
      <p:sp>
        <p:nvSpPr>
          <p:cNvPr id="20" name="Text Box 76">
            <a:extLst>
              <a:ext uri="{FF2B5EF4-FFF2-40B4-BE49-F238E27FC236}">
                <a16:creationId xmlns:a16="http://schemas.microsoft.com/office/drawing/2014/main" xmlns="" id="{58D0E774-57B9-4683-9B9E-13DBF95C6913}"/>
              </a:ext>
            </a:extLst>
          </p:cNvPr>
          <p:cNvSpPr txBox="1">
            <a:spLocks noChangeArrowheads="1"/>
          </p:cNvSpPr>
          <p:nvPr/>
        </p:nvSpPr>
        <p:spPr bwMode="auto">
          <a:xfrm>
            <a:off x="1329081" y="4956439"/>
            <a:ext cx="9086914" cy="369887"/>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marL="342900" indent="-342900" eaLnBrk="0" fontAlgn="base" hangingPunct="0">
              <a:spcBef>
                <a:spcPct val="20000"/>
              </a:spcBef>
              <a:spcAft>
                <a:spcPct val="0"/>
              </a:spcAft>
              <a:defRPr/>
            </a:pPr>
            <a:r>
              <a:rPr lang="fr-FR" dirty="0">
                <a:solidFill>
                  <a:srgbClr val="000000"/>
                </a:solidFill>
                <a:latin typeface="Arial"/>
                <a:cs typeface="Arial"/>
              </a:rPr>
              <a:t>Redynamisation du cadre de gestion           05 UGP, 28 Sous UGP.</a:t>
            </a:r>
            <a:endParaRPr lang="fr-FR" altLang="fr-FR" sz="1900" b="1" dirty="0">
              <a:solidFill>
                <a:srgbClr val="000000"/>
              </a:solidFill>
              <a:latin typeface="Arial"/>
              <a:cs typeface="Times New Roman" pitchFamily="18" charset="0"/>
            </a:endParaRPr>
          </a:p>
        </p:txBody>
      </p:sp>
      <p:sp>
        <p:nvSpPr>
          <p:cNvPr id="21" name="Flèche courbée vers la droite 20">
            <a:extLst>
              <a:ext uri="{FF2B5EF4-FFF2-40B4-BE49-F238E27FC236}">
                <a16:creationId xmlns:a16="http://schemas.microsoft.com/office/drawing/2014/main" xmlns="" id="{9643A9F8-A2CA-451C-9F08-CBC1C639CE92}"/>
              </a:ext>
            </a:extLst>
          </p:cNvPr>
          <p:cNvSpPr/>
          <p:nvPr/>
        </p:nvSpPr>
        <p:spPr bwMode="gray">
          <a:xfrm>
            <a:off x="894150" y="4522715"/>
            <a:ext cx="357187" cy="714375"/>
          </a:xfrm>
          <a:prstGeom prst="curvedRightArrow">
            <a:avLst/>
          </a:prstGeom>
          <a:ln>
            <a:headEnd/>
            <a:tailEnd/>
          </a:ln>
        </p:spPr>
        <p:style>
          <a:lnRef idx="1">
            <a:schemeClr val="accent2"/>
          </a:lnRef>
          <a:fillRef idx="3">
            <a:schemeClr val="accent2"/>
          </a:fillRef>
          <a:effectRef idx="2">
            <a:schemeClr val="accent2"/>
          </a:effectRef>
          <a:fontRef idx="minor">
            <a:schemeClr val="lt1"/>
          </a:fontRef>
        </p:style>
        <p:txBody>
          <a:bodyPr wrap="none" anchor="ctr"/>
          <a:lstStyle/>
          <a:p>
            <a:pPr algn="ctr" eaLnBrk="0" fontAlgn="base" hangingPunct="0">
              <a:spcBef>
                <a:spcPct val="0"/>
              </a:spcBef>
              <a:spcAft>
                <a:spcPct val="0"/>
              </a:spcAft>
              <a:defRPr/>
            </a:pPr>
            <a:endParaRPr lang="fr-FR" sz="2300" b="1" dirty="0">
              <a:solidFill>
                <a:srgbClr val="FFFFFF"/>
              </a:solidFill>
              <a:latin typeface="Arial"/>
              <a:cs typeface="Arial"/>
            </a:endParaRPr>
          </a:p>
        </p:txBody>
      </p:sp>
      <p:sp>
        <p:nvSpPr>
          <p:cNvPr id="22" name="Flèche droite 21">
            <a:extLst>
              <a:ext uri="{FF2B5EF4-FFF2-40B4-BE49-F238E27FC236}">
                <a16:creationId xmlns:a16="http://schemas.microsoft.com/office/drawing/2014/main" xmlns="" id="{D2499A13-1B17-4EC6-BC06-E4F06AA1CAB2}"/>
              </a:ext>
            </a:extLst>
          </p:cNvPr>
          <p:cNvSpPr/>
          <p:nvPr/>
        </p:nvSpPr>
        <p:spPr bwMode="gray">
          <a:xfrm>
            <a:off x="5177935" y="5086910"/>
            <a:ext cx="583564" cy="142875"/>
          </a:xfrm>
          <a:prstGeom prst="rightArrow">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eaLnBrk="0" fontAlgn="base" hangingPunct="0">
              <a:spcBef>
                <a:spcPct val="0"/>
              </a:spcBef>
              <a:spcAft>
                <a:spcPct val="0"/>
              </a:spcAft>
              <a:defRPr/>
            </a:pPr>
            <a:endParaRPr lang="fr-FR" sz="2300" b="1" dirty="0">
              <a:solidFill>
                <a:srgbClr val="000000"/>
              </a:solidFill>
              <a:latin typeface="Arial"/>
              <a:cs typeface="Arial"/>
            </a:endParaRPr>
          </a:p>
        </p:txBody>
      </p:sp>
      <p:sp>
        <p:nvSpPr>
          <p:cNvPr id="23" name="Text Box 76">
            <a:extLst>
              <a:ext uri="{FF2B5EF4-FFF2-40B4-BE49-F238E27FC236}">
                <a16:creationId xmlns:a16="http://schemas.microsoft.com/office/drawing/2014/main" xmlns="" id="{56FAF812-F351-4BC4-9431-FE007A9C03B9}"/>
              </a:ext>
            </a:extLst>
          </p:cNvPr>
          <p:cNvSpPr txBox="1">
            <a:spLocks noChangeArrowheads="1"/>
          </p:cNvSpPr>
          <p:nvPr/>
        </p:nvSpPr>
        <p:spPr bwMode="auto">
          <a:xfrm>
            <a:off x="1329081" y="5527939"/>
            <a:ext cx="9086914" cy="369887"/>
          </a:xfrm>
          <a:prstGeom prst="rect">
            <a:avLst/>
          </a:prstGeom>
          <a:ln>
            <a:headEnd/>
            <a:tailEnd/>
          </a:ln>
        </p:spPr>
        <p:style>
          <a:lnRef idx="1">
            <a:schemeClr val="dk1"/>
          </a:lnRef>
          <a:fillRef idx="2">
            <a:schemeClr val="dk1"/>
          </a:fillRef>
          <a:effectRef idx="1">
            <a:schemeClr val="dk1"/>
          </a:effectRef>
          <a:fontRef idx="minor">
            <a:schemeClr val="dk1"/>
          </a:fontRef>
        </p:style>
        <p:txBody>
          <a:bodyPr wrap="square">
            <a:spAutoFit/>
          </a:bodyPr>
          <a:lstStyle/>
          <a:p>
            <a:pPr marL="342900" indent="-342900" eaLnBrk="0" fontAlgn="base" hangingPunct="0">
              <a:spcBef>
                <a:spcPct val="20000"/>
              </a:spcBef>
              <a:spcAft>
                <a:spcPct val="0"/>
              </a:spcAft>
              <a:defRPr/>
            </a:pPr>
            <a:r>
              <a:rPr lang="fr-FR" b="1" dirty="0">
                <a:solidFill>
                  <a:srgbClr val="000000"/>
                </a:solidFill>
                <a:latin typeface="Arial"/>
                <a:cs typeface="Arial"/>
              </a:rPr>
              <a:t>Actualiser le PAGIRE et Définir le nouveau PAP-GIRE 2017-2025</a:t>
            </a:r>
            <a:endParaRPr lang="fr-FR" altLang="fr-FR" sz="1900" b="1" dirty="0">
              <a:solidFill>
                <a:srgbClr val="000000"/>
              </a:solidFill>
              <a:latin typeface="Arial"/>
              <a:cs typeface="Times New Roman" pitchFamily="18" charset="0"/>
            </a:endParaRPr>
          </a:p>
        </p:txBody>
      </p:sp>
      <p:sp>
        <p:nvSpPr>
          <p:cNvPr id="24" name="Flèche courbée vers la gauche 23">
            <a:extLst>
              <a:ext uri="{FF2B5EF4-FFF2-40B4-BE49-F238E27FC236}">
                <a16:creationId xmlns:a16="http://schemas.microsoft.com/office/drawing/2014/main" xmlns="" id="{2314DF7C-8B74-46A4-991E-705FD567F920}"/>
              </a:ext>
            </a:extLst>
          </p:cNvPr>
          <p:cNvSpPr/>
          <p:nvPr/>
        </p:nvSpPr>
        <p:spPr bwMode="gray">
          <a:xfrm>
            <a:off x="10470594" y="4549080"/>
            <a:ext cx="500197" cy="1285875"/>
          </a:xfrm>
          <a:prstGeom prst="curvedLeftArrow">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eaLnBrk="0" fontAlgn="base" hangingPunct="0">
              <a:spcBef>
                <a:spcPct val="0"/>
              </a:spcBef>
              <a:spcAft>
                <a:spcPct val="0"/>
              </a:spcAft>
              <a:defRPr/>
            </a:pPr>
            <a:endParaRPr lang="fr-FR" sz="2300" b="1" dirty="0">
              <a:solidFill>
                <a:srgbClr val="000000"/>
              </a:solidFill>
              <a:latin typeface="Arial"/>
              <a:cs typeface="Arial"/>
            </a:endParaRPr>
          </a:p>
        </p:txBody>
      </p:sp>
      <p:sp>
        <p:nvSpPr>
          <p:cNvPr id="25" name="AutoShape 96">
            <a:extLst>
              <a:ext uri="{FF2B5EF4-FFF2-40B4-BE49-F238E27FC236}">
                <a16:creationId xmlns:a16="http://schemas.microsoft.com/office/drawing/2014/main" xmlns="" id="{D152A00F-3B15-4A18-9D96-82BAE586FF94}"/>
              </a:ext>
            </a:extLst>
          </p:cNvPr>
          <p:cNvSpPr>
            <a:spLocks noChangeArrowheads="1"/>
          </p:cNvSpPr>
          <p:nvPr/>
        </p:nvSpPr>
        <p:spPr bwMode="gray">
          <a:xfrm>
            <a:off x="481263" y="77885"/>
            <a:ext cx="11454062" cy="664988"/>
          </a:xfrm>
          <a:prstGeom prst="roundRect">
            <a:avLst>
              <a:gd name="adj" fmla="val 50000"/>
            </a:avLst>
          </a:prstGeom>
          <a:solidFill>
            <a:srgbClr val="CCFFFF"/>
          </a:solidFill>
          <a:ln w="28575">
            <a:solidFill>
              <a:schemeClr val="accent1"/>
            </a:solidFill>
            <a:round/>
            <a:headEnd/>
            <a:tailEnd/>
          </a:ln>
        </p:spPr>
        <p:txBody>
          <a:bodyPr wrap="none" anchor="ctr"/>
          <a:lstStyle>
            <a:lvl1pPr marL="514350" indent="-51435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indent="0">
              <a:buNone/>
              <a:defRPr/>
            </a:pPr>
            <a:r>
              <a:rPr lang="fr-FR" b="1" dirty="0">
                <a:solidFill>
                  <a:srgbClr val="0070C0"/>
                </a:solidFill>
              </a:rPr>
              <a:t>1. RAPPEL DU CONTEXTE ET DE L’OBJECTIF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96">
            <a:extLst>
              <a:ext uri="{FF2B5EF4-FFF2-40B4-BE49-F238E27FC236}">
                <a16:creationId xmlns:a16="http://schemas.microsoft.com/office/drawing/2014/main" xmlns="" id="{6F3D9A82-703C-4CDB-B6F1-D0CF746E813B}"/>
              </a:ext>
            </a:extLst>
          </p:cNvPr>
          <p:cNvSpPr>
            <a:spLocks noChangeArrowheads="1"/>
          </p:cNvSpPr>
          <p:nvPr/>
        </p:nvSpPr>
        <p:spPr bwMode="gray">
          <a:xfrm>
            <a:off x="481263" y="237380"/>
            <a:ext cx="11454062" cy="664988"/>
          </a:xfrm>
          <a:prstGeom prst="roundRect">
            <a:avLst>
              <a:gd name="adj" fmla="val 50000"/>
            </a:avLst>
          </a:prstGeom>
          <a:solidFill>
            <a:srgbClr val="CCFFFF"/>
          </a:solidFill>
          <a:ln w="28575">
            <a:solidFill>
              <a:schemeClr val="accent1"/>
            </a:solidFill>
            <a:round/>
            <a:headEnd/>
            <a:tailEnd/>
          </a:ln>
        </p:spPr>
        <p:txBody>
          <a:bodyPr wrap="none" anchor="ctr"/>
          <a:lstStyle>
            <a:lvl1pPr marL="514350" indent="-51435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indent="0">
              <a:buNone/>
              <a:defRPr/>
            </a:pPr>
            <a:r>
              <a:rPr lang="fr-FR" sz="2800" b="1" dirty="0">
                <a:solidFill>
                  <a:srgbClr val="0070C0"/>
                </a:solidFill>
              </a:rPr>
              <a:t>4. ORIENTATIONS STRATEGIQUES ET ACTIONS PRIORITAIRES</a:t>
            </a:r>
          </a:p>
        </p:txBody>
      </p:sp>
      <p:sp>
        <p:nvSpPr>
          <p:cNvPr id="4" name="Rectangle à coins arrondis 24">
            <a:extLst>
              <a:ext uri="{FF2B5EF4-FFF2-40B4-BE49-F238E27FC236}">
                <a16:creationId xmlns:a16="http://schemas.microsoft.com/office/drawing/2014/main" xmlns="" id="{47014DCD-5620-4787-AA99-1587B6BDBF01}"/>
              </a:ext>
            </a:extLst>
          </p:cNvPr>
          <p:cNvSpPr/>
          <p:nvPr/>
        </p:nvSpPr>
        <p:spPr bwMode="gray">
          <a:xfrm>
            <a:off x="1684997" y="1010722"/>
            <a:ext cx="8449606" cy="440583"/>
          </a:xfrm>
          <a:prstGeom prst="roundRect">
            <a:avLst/>
          </a:prstGeom>
          <a:solidFill>
            <a:schemeClr val="accent4">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fr-FR" sz="2400" b="1" dirty="0">
                <a:solidFill>
                  <a:srgbClr val="0070C0"/>
                </a:solidFill>
                <a:latin typeface="Arial" panose="020B0604020202020204" pitchFamily="34" charset="0"/>
                <a:cs typeface="Arial" panose="020B0604020202020204" pitchFamily="34" charset="0"/>
              </a:rPr>
              <a:t>4.2. Cadre des résultats et actions prioritaires </a:t>
            </a:r>
          </a:p>
        </p:txBody>
      </p:sp>
      <p:graphicFrame>
        <p:nvGraphicFramePr>
          <p:cNvPr id="2" name="Tableau 1">
            <a:extLst>
              <a:ext uri="{FF2B5EF4-FFF2-40B4-BE49-F238E27FC236}">
                <a16:creationId xmlns:a16="http://schemas.microsoft.com/office/drawing/2014/main" xmlns="" id="{69327873-CC80-41F3-BD60-866D33C1E001}"/>
              </a:ext>
            </a:extLst>
          </p:cNvPr>
          <p:cNvGraphicFramePr>
            <a:graphicFrameLocks noGrp="1"/>
          </p:cNvGraphicFramePr>
          <p:nvPr>
            <p:extLst>
              <p:ext uri="{D42A27DB-BD31-4B8C-83A1-F6EECF244321}">
                <p14:modId xmlns:p14="http://schemas.microsoft.com/office/powerpoint/2010/main" val="1548322683"/>
              </p:ext>
            </p:extLst>
          </p:nvPr>
        </p:nvGraphicFramePr>
        <p:xfrm>
          <a:off x="148857" y="1570206"/>
          <a:ext cx="11786468" cy="5212080"/>
        </p:xfrm>
        <a:graphic>
          <a:graphicData uri="http://schemas.openxmlformats.org/drawingml/2006/table">
            <a:tbl>
              <a:tblPr firstRow="1" firstCol="1" bandRow="1">
                <a:tableStyleId>{5C22544A-7EE6-4342-B048-85BDC9FD1C3A}</a:tableStyleId>
              </a:tblPr>
              <a:tblGrid>
                <a:gridCol w="1658678">
                  <a:extLst>
                    <a:ext uri="{9D8B030D-6E8A-4147-A177-3AD203B41FA5}">
                      <a16:colId xmlns:a16="http://schemas.microsoft.com/office/drawing/2014/main" xmlns="" val="1883205450"/>
                    </a:ext>
                  </a:extLst>
                </a:gridCol>
                <a:gridCol w="5082363">
                  <a:extLst>
                    <a:ext uri="{9D8B030D-6E8A-4147-A177-3AD203B41FA5}">
                      <a16:colId xmlns:a16="http://schemas.microsoft.com/office/drawing/2014/main" xmlns="" val="1077137801"/>
                    </a:ext>
                  </a:extLst>
                </a:gridCol>
                <a:gridCol w="5045427">
                  <a:extLst>
                    <a:ext uri="{9D8B030D-6E8A-4147-A177-3AD203B41FA5}">
                      <a16:colId xmlns:a16="http://schemas.microsoft.com/office/drawing/2014/main" xmlns="" val="3750366136"/>
                    </a:ext>
                  </a:extLst>
                </a:gridCol>
              </a:tblGrid>
              <a:tr h="55080">
                <a:tc>
                  <a:txBody>
                    <a:bodyPr/>
                    <a:lstStyle/>
                    <a:p>
                      <a:pPr algn="just">
                        <a:spcAft>
                          <a:spcPts val="0"/>
                        </a:spcAft>
                      </a:pPr>
                      <a:r>
                        <a:rPr lang="fr-FR" sz="1800">
                          <a:effectLst/>
                          <a:latin typeface="Arial" panose="020B0604020202020204" pitchFamily="34" charset="0"/>
                          <a:cs typeface="Arial" panose="020B0604020202020204" pitchFamily="34" charset="0"/>
                        </a:rPr>
                        <a:t>Objectif stratégique</a:t>
                      </a:r>
                      <a:endParaRPr lang="fr-FR" sz="1800">
                        <a:effectLst/>
                        <a:latin typeface="Arial" panose="020B0604020202020204" pitchFamily="34" charset="0"/>
                        <a:ea typeface="Times New Roman" panose="02020603050405020304" pitchFamily="18" charset="0"/>
                        <a:cs typeface="Arial" panose="020B0604020202020204" pitchFamily="34" charset="0"/>
                      </a:endParaRPr>
                    </a:p>
                  </a:txBody>
                  <a:tcPr marL="22533" marR="22533" marT="0" marB="0"/>
                </a:tc>
                <a:tc>
                  <a:txBody>
                    <a:bodyPr/>
                    <a:lstStyle/>
                    <a:p>
                      <a:pPr algn="just">
                        <a:spcAft>
                          <a:spcPts val="0"/>
                        </a:spcAft>
                      </a:pPr>
                      <a:r>
                        <a:rPr lang="fr-FR" sz="1800" dirty="0">
                          <a:effectLst/>
                          <a:latin typeface="Arial" panose="020B0604020202020204" pitchFamily="34" charset="0"/>
                          <a:cs typeface="Arial" panose="020B0604020202020204" pitchFamily="34" charset="0"/>
                        </a:rPr>
                        <a:t>Résultats attendus </a:t>
                      </a:r>
                      <a:endParaRPr lang="fr-FR" sz="1800" dirty="0">
                        <a:effectLst/>
                        <a:latin typeface="Arial" panose="020B0604020202020204" pitchFamily="34" charset="0"/>
                        <a:ea typeface="Times New Roman" panose="02020603050405020304" pitchFamily="18" charset="0"/>
                        <a:cs typeface="Arial" panose="020B0604020202020204" pitchFamily="34" charset="0"/>
                      </a:endParaRPr>
                    </a:p>
                  </a:txBody>
                  <a:tcPr marL="22533" marR="22533" marT="0" marB="0"/>
                </a:tc>
                <a:tc>
                  <a:txBody>
                    <a:bodyPr/>
                    <a:lstStyle/>
                    <a:p>
                      <a:pPr algn="just">
                        <a:spcAft>
                          <a:spcPts val="0"/>
                        </a:spcAft>
                      </a:pPr>
                      <a:r>
                        <a:rPr lang="fr-FR" sz="1800">
                          <a:effectLst/>
                          <a:latin typeface="Arial" panose="020B0604020202020204" pitchFamily="34" charset="0"/>
                          <a:cs typeface="Arial" panose="020B0604020202020204" pitchFamily="34" charset="0"/>
                        </a:rPr>
                        <a:t>Actions prioritaires </a:t>
                      </a:r>
                      <a:endParaRPr lang="fr-FR" sz="1800">
                        <a:effectLst/>
                        <a:latin typeface="Arial" panose="020B0604020202020204" pitchFamily="34" charset="0"/>
                        <a:ea typeface="Times New Roman" panose="02020603050405020304" pitchFamily="18" charset="0"/>
                        <a:cs typeface="Arial" panose="020B0604020202020204" pitchFamily="34" charset="0"/>
                      </a:endParaRPr>
                    </a:p>
                  </a:txBody>
                  <a:tcPr marL="22533" marR="22533" marT="0" marB="0"/>
                </a:tc>
                <a:extLst>
                  <a:ext uri="{0D108BD9-81ED-4DB2-BD59-A6C34878D82A}">
                    <a16:rowId xmlns:a16="http://schemas.microsoft.com/office/drawing/2014/main" xmlns="" val="1724840559"/>
                  </a:ext>
                </a:extLst>
              </a:tr>
              <a:tr h="1356976">
                <a:tc>
                  <a:txBody>
                    <a:bodyPr/>
                    <a:lstStyle/>
                    <a:p>
                      <a:pPr algn="just">
                        <a:spcAft>
                          <a:spcPts val="0"/>
                        </a:spcAft>
                      </a:pPr>
                      <a:r>
                        <a:rPr lang="fr-FR" sz="1800">
                          <a:effectLst/>
                          <a:latin typeface="Arial" panose="020B0604020202020204" pitchFamily="34" charset="0"/>
                          <a:cs typeface="Arial" panose="020B0604020202020204" pitchFamily="34" charset="0"/>
                        </a:rPr>
                        <a:t>OS1 : Renforcer la gouvernance et les instruments de gestion des ressources en eau </a:t>
                      </a:r>
                      <a:endParaRPr lang="fr-FR" sz="1800">
                        <a:effectLst/>
                        <a:latin typeface="Arial" panose="020B0604020202020204" pitchFamily="34" charset="0"/>
                        <a:ea typeface="Times New Roman" panose="02020603050405020304" pitchFamily="18" charset="0"/>
                        <a:cs typeface="Arial" panose="020B0604020202020204" pitchFamily="34" charset="0"/>
                      </a:endParaRPr>
                    </a:p>
                  </a:txBody>
                  <a:tcPr marL="22533" marR="22533" marT="0" marB="0"/>
                </a:tc>
                <a:tc>
                  <a:txBody>
                    <a:bodyPr/>
                    <a:lstStyle/>
                    <a:p>
                      <a:pPr algn="just">
                        <a:spcAft>
                          <a:spcPts val="0"/>
                        </a:spcAft>
                      </a:pPr>
                      <a:r>
                        <a:rPr lang="fr-FR" sz="1800" dirty="0">
                          <a:effectLst/>
                          <a:latin typeface="Arial" panose="020B0604020202020204" pitchFamily="34" charset="0"/>
                          <a:cs typeface="Arial" panose="020B0604020202020204" pitchFamily="34" charset="0"/>
                        </a:rPr>
                        <a:t>R.1.1 Un cadre institutionnel et juridique de gouvernance performante de la GIRE est mis en place ;</a:t>
                      </a:r>
                    </a:p>
                    <a:p>
                      <a:pPr algn="just">
                        <a:spcAft>
                          <a:spcPts val="0"/>
                        </a:spcAft>
                      </a:pPr>
                      <a:r>
                        <a:rPr lang="fr-FR" sz="1800" dirty="0">
                          <a:effectLst/>
                          <a:latin typeface="Arial" panose="020B0604020202020204" pitchFamily="34" charset="0"/>
                          <a:cs typeface="Arial" panose="020B0604020202020204" pitchFamily="34" charset="0"/>
                        </a:rPr>
                        <a:t>R.1.2 Des outils de planification et de gestion des ressources en eau suivant le découpage du nouveau système de planification sont élaborés et mis en place</a:t>
                      </a:r>
                    </a:p>
                    <a:p>
                      <a:pPr algn="just">
                        <a:spcAft>
                          <a:spcPts val="0"/>
                        </a:spcAft>
                      </a:pPr>
                      <a:r>
                        <a:rPr lang="fr-FR" sz="1800" dirty="0">
                          <a:effectLst/>
                          <a:latin typeface="Arial" panose="020B0604020202020204" pitchFamily="34" charset="0"/>
                          <a:cs typeface="Arial" panose="020B0604020202020204" pitchFamily="34" charset="0"/>
                        </a:rPr>
                        <a:t>R.1.3 Des cadres de concertation pour la gestion des ressources en eau et des usages sont créés et fonctionnels ;</a:t>
                      </a:r>
                    </a:p>
                    <a:p>
                      <a:pPr algn="just">
                        <a:spcAft>
                          <a:spcPts val="0"/>
                        </a:spcAft>
                      </a:pPr>
                      <a:r>
                        <a:rPr lang="fr-FR" sz="1800" dirty="0">
                          <a:effectLst/>
                          <a:latin typeface="Arial" panose="020B0604020202020204" pitchFamily="34" charset="0"/>
                          <a:cs typeface="Arial" panose="020B0604020202020204" pitchFamily="34" charset="0"/>
                        </a:rPr>
                        <a:t>R.1.4.  Les systèmes informatisés de gestion et de partage des données et informations sur l’eau et l’assainissement existants sont améliorés, régulièrement évalués et adaptés</a:t>
                      </a:r>
                    </a:p>
                    <a:p>
                      <a:pPr algn="just">
                        <a:spcAft>
                          <a:spcPts val="0"/>
                        </a:spcAft>
                      </a:pPr>
                      <a:r>
                        <a:rPr lang="fr-FR" sz="1800" dirty="0">
                          <a:effectLst/>
                          <a:latin typeface="Arial" panose="020B0604020202020204" pitchFamily="34" charset="0"/>
                          <a:cs typeface="Arial" panose="020B0604020202020204" pitchFamily="34" charset="0"/>
                        </a:rPr>
                        <a:t>R.1.5 La stratégie de financement durable de la GIRE est opérationnalisée (FGE, etc.)</a:t>
                      </a:r>
                    </a:p>
                    <a:p>
                      <a:pPr algn="just">
                        <a:spcAft>
                          <a:spcPts val="0"/>
                        </a:spcAft>
                      </a:pPr>
                      <a:r>
                        <a:rPr lang="fr-FR" sz="1800" dirty="0">
                          <a:effectLst/>
                          <a:latin typeface="Arial" panose="020B0604020202020204" pitchFamily="34" charset="0"/>
                          <a:cs typeface="Arial" panose="020B0604020202020204" pitchFamily="34" charset="0"/>
                        </a:rPr>
                        <a:t> </a:t>
                      </a:r>
                      <a:endParaRPr lang="fr-FR" sz="1800" dirty="0">
                        <a:effectLst/>
                        <a:latin typeface="Arial" panose="020B0604020202020204" pitchFamily="34" charset="0"/>
                        <a:ea typeface="Times New Roman" panose="02020603050405020304" pitchFamily="18" charset="0"/>
                        <a:cs typeface="Arial" panose="020B0604020202020204" pitchFamily="34" charset="0"/>
                      </a:endParaRPr>
                    </a:p>
                  </a:txBody>
                  <a:tcPr marL="22533" marR="22533" marT="0" marB="0"/>
                </a:tc>
                <a:tc>
                  <a:txBody>
                    <a:bodyPr/>
                    <a:lstStyle/>
                    <a:p>
                      <a:pPr algn="just">
                        <a:spcAft>
                          <a:spcPts val="0"/>
                        </a:spcAft>
                      </a:pPr>
                      <a:r>
                        <a:rPr lang="fr-FR" sz="1800" dirty="0">
                          <a:effectLst/>
                          <a:latin typeface="Arial" panose="020B0604020202020204" pitchFamily="34" charset="0"/>
                          <a:cs typeface="Arial" panose="020B0604020202020204" pitchFamily="34" charset="0"/>
                        </a:rPr>
                        <a:t>A1.1 : Renforcement du cadre institutionnel et juridique de la gouvernance de la GIRE en intégrant l’aspect Genre</a:t>
                      </a:r>
                    </a:p>
                    <a:p>
                      <a:pPr algn="just">
                        <a:spcAft>
                          <a:spcPts val="0"/>
                        </a:spcAft>
                      </a:pPr>
                      <a:r>
                        <a:rPr lang="fr-FR" sz="1800" dirty="0">
                          <a:effectLst/>
                          <a:latin typeface="Arial" panose="020B0604020202020204" pitchFamily="34" charset="0"/>
                          <a:cs typeface="Arial" panose="020B0604020202020204" pitchFamily="34" charset="0"/>
                        </a:rPr>
                        <a:t>A1.2 : Poursuite de l’opérationnalisation des outils de planification et de gestion des ressources en eau suivant le découpage du nouveau système de planification</a:t>
                      </a:r>
                    </a:p>
                    <a:p>
                      <a:pPr algn="just">
                        <a:spcAft>
                          <a:spcPts val="0"/>
                        </a:spcAft>
                      </a:pPr>
                      <a:r>
                        <a:rPr lang="fr-FR" sz="1800" dirty="0">
                          <a:effectLst/>
                          <a:latin typeface="Arial" panose="020B0604020202020204" pitchFamily="34" charset="0"/>
                          <a:cs typeface="Arial" panose="020B0604020202020204" pitchFamily="34" charset="0"/>
                        </a:rPr>
                        <a:t>A1-3 : Création et opérationnalisation de cadres de concertation appropriés et renforcement de ceux existants</a:t>
                      </a:r>
                    </a:p>
                    <a:p>
                      <a:pPr algn="just">
                        <a:spcAft>
                          <a:spcPts val="0"/>
                        </a:spcAft>
                      </a:pPr>
                      <a:r>
                        <a:rPr lang="fr-FR" sz="1800" dirty="0">
                          <a:effectLst/>
                          <a:latin typeface="Arial" panose="020B0604020202020204" pitchFamily="34" charset="0"/>
                          <a:cs typeface="Arial" panose="020B0604020202020204" pitchFamily="34" charset="0"/>
                        </a:rPr>
                        <a:t>A1.4 : Renforcement des systèmes de gestion informatisée et du partage des données et informations sur l’eau et l’assainissement</a:t>
                      </a:r>
                    </a:p>
                    <a:p>
                      <a:pPr algn="just">
                        <a:spcAft>
                          <a:spcPts val="0"/>
                        </a:spcAft>
                      </a:pPr>
                      <a:r>
                        <a:rPr lang="fr-FR" sz="1800" dirty="0">
                          <a:effectLst/>
                          <a:latin typeface="Arial" panose="020B0604020202020204" pitchFamily="34" charset="0"/>
                          <a:cs typeface="Arial" panose="020B0604020202020204" pitchFamily="34" charset="0"/>
                        </a:rPr>
                        <a:t>A1.5 : Mise en place des mécanismes de financement durable de la GIRE</a:t>
                      </a:r>
                      <a:endParaRPr lang="fr-FR" sz="1800" dirty="0">
                        <a:effectLst/>
                        <a:latin typeface="Arial" panose="020B0604020202020204" pitchFamily="34" charset="0"/>
                        <a:ea typeface="Times New Roman" panose="02020603050405020304" pitchFamily="18" charset="0"/>
                        <a:cs typeface="Arial" panose="020B0604020202020204" pitchFamily="34" charset="0"/>
                      </a:endParaRPr>
                    </a:p>
                  </a:txBody>
                  <a:tcPr marL="22533" marR="22533" marT="0" marB="0"/>
                </a:tc>
                <a:extLst>
                  <a:ext uri="{0D108BD9-81ED-4DB2-BD59-A6C34878D82A}">
                    <a16:rowId xmlns:a16="http://schemas.microsoft.com/office/drawing/2014/main" xmlns="" val="797833283"/>
                  </a:ext>
                </a:extLst>
              </a:tr>
            </a:tbl>
          </a:graphicData>
        </a:graphic>
      </p:graphicFrame>
    </p:spTree>
    <p:extLst>
      <p:ext uri="{BB962C8B-B14F-4D97-AF65-F5344CB8AC3E}">
        <p14:creationId xmlns:p14="http://schemas.microsoft.com/office/powerpoint/2010/main" val="36348970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96">
            <a:extLst>
              <a:ext uri="{FF2B5EF4-FFF2-40B4-BE49-F238E27FC236}">
                <a16:creationId xmlns:a16="http://schemas.microsoft.com/office/drawing/2014/main" xmlns="" id="{6F3D9A82-703C-4CDB-B6F1-D0CF746E813B}"/>
              </a:ext>
            </a:extLst>
          </p:cNvPr>
          <p:cNvSpPr>
            <a:spLocks noChangeArrowheads="1"/>
          </p:cNvSpPr>
          <p:nvPr/>
        </p:nvSpPr>
        <p:spPr bwMode="gray">
          <a:xfrm>
            <a:off x="481263" y="237380"/>
            <a:ext cx="11454062" cy="664988"/>
          </a:xfrm>
          <a:prstGeom prst="roundRect">
            <a:avLst>
              <a:gd name="adj" fmla="val 50000"/>
            </a:avLst>
          </a:prstGeom>
          <a:solidFill>
            <a:srgbClr val="CCFFFF"/>
          </a:solidFill>
          <a:ln w="28575">
            <a:solidFill>
              <a:schemeClr val="accent1"/>
            </a:solidFill>
            <a:round/>
            <a:headEnd/>
            <a:tailEnd/>
          </a:ln>
        </p:spPr>
        <p:txBody>
          <a:bodyPr wrap="none" anchor="ctr"/>
          <a:lstStyle>
            <a:lvl1pPr marL="514350" indent="-51435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indent="0">
              <a:buNone/>
              <a:defRPr/>
            </a:pPr>
            <a:r>
              <a:rPr lang="fr-FR" sz="2800" b="1" dirty="0">
                <a:solidFill>
                  <a:srgbClr val="0070C0"/>
                </a:solidFill>
              </a:rPr>
              <a:t>4. ORIENTATIONS STRATEGIQUES ET ACTIONS PRIORITAIRES</a:t>
            </a:r>
          </a:p>
        </p:txBody>
      </p:sp>
      <p:sp>
        <p:nvSpPr>
          <p:cNvPr id="4" name="Rectangle à coins arrondis 24">
            <a:extLst>
              <a:ext uri="{FF2B5EF4-FFF2-40B4-BE49-F238E27FC236}">
                <a16:creationId xmlns:a16="http://schemas.microsoft.com/office/drawing/2014/main" xmlns="" id="{47014DCD-5620-4787-AA99-1587B6BDBF01}"/>
              </a:ext>
            </a:extLst>
          </p:cNvPr>
          <p:cNvSpPr/>
          <p:nvPr/>
        </p:nvSpPr>
        <p:spPr bwMode="gray">
          <a:xfrm>
            <a:off x="1684997" y="1010722"/>
            <a:ext cx="8449606" cy="440583"/>
          </a:xfrm>
          <a:prstGeom prst="roundRect">
            <a:avLst/>
          </a:prstGeom>
          <a:solidFill>
            <a:schemeClr val="accent4">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fr-FR" sz="2400" b="1" dirty="0">
                <a:solidFill>
                  <a:srgbClr val="0070C0"/>
                </a:solidFill>
                <a:latin typeface="Arial" panose="020B0604020202020204" pitchFamily="34" charset="0"/>
                <a:cs typeface="Arial" panose="020B0604020202020204" pitchFamily="34" charset="0"/>
              </a:rPr>
              <a:t>4.2. Cadre des résultats et actions prioritaires </a:t>
            </a:r>
          </a:p>
        </p:txBody>
      </p:sp>
      <p:graphicFrame>
        <p:nvGraphicFramePr>
          <p:cNvPr id="2" name="Tableau 1">
            <a:extLst>
              <a:ext uri="{FF2B5EF4-FFF2-40B4-BE49-F238E27FC236}">
                <a16:creationId xmlns:a16="http://schemas.microsoft.com/office/drawing/2014/main" xmlns="" id="{69327873-CC80-41F3-BD60-866D33C1E001}"/>
              </a:ext>
            </a:extLst>
          </p:cNvPr>
          <p:cNvGraphicFramePr>
            <a:graphicFrameLocks noGrp="1"/>
          </p:cNvGraphicFramePr>
          <p:nvPr>
            <p:extLst>
              <p:ext uri="{D42A27DB-BD31-4B8C-83A1-F6EECF244321}">
                <p14:modId xmlns:p14="http://schemas.microsoft.com/office/powerpoint/2010/main" val="2515287987"/>
              </p:ext>
            </p:extLst>
          </p:nvPr>
        </p:nvGraphicFramePr>
        <p:xfrm>
          <a:off x="127590" y="1580839"/>
          <a:ext cx="11961628" cy="5120640"/>
        </p:xfrm>
        <a:graphic>
          <a:graphicData uri="http://schemas.openxmlformats.org/drawingml/2006/table">
            <a:tbl>
              <a:tblPr firstRow="1" firstCol="1" bandRow="1">
                <a:tableStyleId>{5C22544A-7EE6-4342-B048-85BDC9FD1C3A}</a:tableStyleId>
              </a:tblPr>
              <a:tblGrid>
                <a:gridCol w="1985464">
                  <a:extLst>
                    <a:ext uri="{9D8B030D-6E8A-4147-A177-3AD203B41FA5}">
                      <a16:colId xmlns:a16="http://schemas.microsoft.com/office/drawing/2014/main" xmlns="" val="1883205450"/>
                    </a:ext>
                  </a:extLst>
                </a:gridCol>
                <a:gridCol w="2535784">
                  <a:extLst>
                    <a:ext uri="{9D8B030D-6E8A-4147-A177-3AD203B41FA5}">
                      <a16:colId xmlns:a16="http://schemas.microsoft.com/office/drawing/2014/main" xmlns="" val="1077137801"/>
                    </a:ext>
                  </a:extLst>
                </a:gridCol>
                <a:gridCol w="7440380">
                  <a:extLst>
                    <a:ext uri="{9D8B030D-6E8A-4147-A177-3AD203B41FA5}">
                      <a16:colId xmlns:a16="http://schemas.microsoft.com/office/drawing/2014/main" xmlns="" val="3750366136"/>
                    </a:ext>
                  </a:extLst>
                </a:gridCol>
              </a:tblGrid>
              <a:tr h="55080">
                <a:tc>
                  <a:txBody>
                    <a:bodyPr/>
                    <a:lstStyle/>
                    <a:p>
                      <a:pPr algn="just">
                        <a:spcAft>
                          <a:spcPts val="0"/>
                        </a:spcAft>
                      </a:pPr>
                      <a:r>
                        <a:rPr lang="fr-FR" sz="1600">
                          <a:effectLst/>
                          <a:latin typeface="Arial" panose="020B0604020202020204" pitchFamily="34" charset="0"/>
                          <a:cs typeface="Arial" panose="020B0604020202020204" pitchFamily="34" charset="0"/>
                        </a:rPr>
                        <a:t>Objectif stratégique</a:t>
                      </a:r>
                      <a:endParaRPr lang="fr-FR" sz="1600">
                        <a:effectLst/>
                        <a:latin typeface="Arial" panose="020B0604020202020204" pitchFamily="34" charset="0"/>
                        <a:ea typeface="Times New Roman" panose="02020603050405020304" pitchFamily="18" charset="0"/>
                        <a:cs typeface="Arial" panose="020B0604020202020204" pitchFamily="34" charset="0"/>
                      </a:endParaRPr>
                    </a:p>
                  </a:txBody>
                  <a:tcPr marL="22533" marR="22533" marT="0" marB="0"/>
                </a:tc>
                <a:tc>
                  <a:txBody>
                    <a:bodyPr/>
                    <a:lstStyle/>
                    <a:p>
                      <a:pPr algn="just">
                        <a:spcAft>
                          <a:spcPts val="0"/>
                        </a:spcAft>
                      </a:pPr>
                      <a:r>
                        <a:rPr lang="fr-FR" sz="1600">
                          <a:effectLst/>
                          <a:latin typeface="Arial" panose="020B0604020202020204" pitchFamily="34" charset="0"/>
                          <a:cs typeface="Arial" panose="020B0604020202020204" pitchFamily="34" charset="0"/>
                        </a:rPr>
                        <a:t>Résultats attendus </a:t>
                      </a:r>
                      <a:endParaRPr lang="fr-FR" sz="1600">
                        <a:effectLst/>
                        <a:latin typeface="Arial" panose="020B0604020202020204" pitchFamily="34" charset="0"/>
                        <a:ea typeface="Times New Roman" panose="02020603050405020304" pitchFamily="18" charset="0"/>
                        <a:cs typeface="Arial" panose="020B0604020202020204" pitchFamily="34" charset="0"/>
                      </a:endParaRPr>
                    </a:p>
                  </a:txBody>
                  <a:tcPr marL="22533" marR="22533" marT="0" marB="0"/>
                </a:tc>
                <a:tc>
                  <a:txBody>
                    <a:bodyPr/>
                    <a:lstStyle/>
                    <a:p>
                      <a:pPr algn="just">
                        <a:spcAft>
                          <a:spcPts val="0"/>
                        </a:spcAft>
                      </a:pPr>
                      <a:r>
                        <a:rPr lang="fr-FR" sz="1600">
                          <a:effectLst/>
                          <a:latin typeface="Arial" panose="020B0604020202020204" pitchFamily="34" charset="0"/>
                          <a:cs typeface="Arial" panose="020B0604020202020204" pitchFamily="34" charset="0"/>
                        </a:rPr>
                        <a:t>Actions prioritaires </a:t>
                      </a:r>
                      <a:endParaRPr lang="fr-FR" sz="1600">
                        <a:effectLst/>
                        <a:latin typeface="Arial" panose="020B0604020202020204" pitchFamily="34" charset="0"/>
                        <a:ea typeface="Times New Roman" panose="02020603050405020304" pitchFamily="18" charset="0"/>
                        <a:cs typeface="Arial" panose="020B0604020202020204" pitchFamily="34" charset="0"/>
                      </a:endParaRPr>
                    </a:p>
                  </a:txBody>
                  <a:tcPr marL="22533" marR="22533" marT="0" marB="0"/>
                </a:tc>
                <a:extLst>
                  <a:ext uri="{0D108BD9-81ED-4DB2-BD59-A6C34878D82A}">
                    <a16:rowId xmlns:a16="http://schemas.microsoft.com/office/drawing/2014/main" xmlns="" val="1724840559"/>
                  </a:ext>
                </a:extLst>
              </a:tr>
              <a:tr h="776130">
                <a:tc>
                  <a:txBody>
                    <a:bodyPr/>
                    <a:lstStyle/>
                    <a:p>
                      <a:pPr algn="just">
                        <a:spcAft>
                          <a:spcPts val="0"/>
                        </a:spcAft>
                      </a:pPr>
                      <a:r>
                        <a:rPr lang="fr-FR" sz="1600">
                          <a:effectLst/>
                          <a:latin typeface="Arial" panose="020B0604020202020204" pitchFamily="34" charset="0"/>
                          <a:cs typeface="Arial" panose="020B0604020202020204" pitchFamily="34" charset="0"/>
                        </a:rPr>
                        <a:t>OS2 : Préserver l’intégrité des masses d’eau et améliorer durablement la qualité de l’eau et des services</a:t>
                      </a:r>
                      <a:endParaRPr lang="fr-FR" sz="1600">
                        <a:effectLst/>
                        <a:latin typeface="Arial" panose="020B0604020202020204" pitchFamily="34" charset="0"/>
                        <a:ea typeface="Times New Roman" panose="02020603050405020304" pitchFamily="18" charset="0"/>
                        <a:cs typeface="Arial" panose="020B0604020202020204" pitchFamily="34" charset="0"/>
                      </a:endParaRPr>
                    </a:p>
                  </a:txBody>
                  <a:tcPr marL="22533" marR="22533" marT="0" marB="0"/>
                </a:tc>
                <a:tc>
                  <a:txBody>
                    <a:bodyPr/>
                    <a:lstStyle/>
                    <a:p>
                      <a:pPr algn="just">
                        <a:spcAft>
                          <a:spcPts val="0"/>
                        </a:spcAft>
                      </a:pPr>
                      <a:r>
                        <a:rPr lang="fr-FR" sz="1600" dirty="0">
                          <a:effectLst/>
                          <a:latin typeface="Arial" panose="020B0604020202020204" pitchFamily="34" charset="0"/>
                          <a:cs typeface="Arial" panose="020B0604020202020204" pitchFamily="34" charset="0"/>
                        </a:rPr>
                        <a:t>R.2.1 : L’état des masses d’eau est amélioré</a:t>
                      </a:r>
                    </a:p>
                    <a:p>
                      <a:pPr algn="just">
                        <a:spcAft>
                          <a:spcPts val="0"/>
                        </a:spcAft>
                      </a:pPr>
                      <a:r>
                        <a:rPr lang="fr-FR" sz="1600" dirty="0">
                          <a:effectLst/>
                          <a:latin typeface="Arial" panose="020B0604020202020204" pitchFamily="34" charset="0"/>
                          <a:cs typeface="Arial" panose="020B0604020202020204" pitchFamily="34" charset="0"/>
                        </a:rPr>
                        <a:t>R.2.2 : Les outils réglementaires et de contrôle mis en place et sont appliqués </a:t>
                      </a:r>
                    </a:p>
                    <a:p>
                      <a:pPr algn="just">
                        <a:spcAft>
                          <a:spcPts val="0"/>
                        </a:spcAft>
                      </a:pPr>
                      <a:r>
                        <a:rPr lang="fr-FR" sz="1600" dirty="0">
                          <a:effectLst/>
                          <a:latin typeface="Arial" panose="020B0604020202020204" pitchFamily="34" charset="0"/>
                          <a:cs typeface="Arial" panose="020B0604020202020204" pitchFamily="34" charset="0"/>
                        </a:rPr>
                        <a:t>R.2.3 :  La qualité des services d’eau et d’assainissement est améliorée </a:t>
                      </a:r>
                      <a:endParaRPr lang="fr-FR" sz="1600" dirty="0">
                        <a:effectLst/>
                        <a:latin typeface="Arial" panose="020B0604020202020204" pitchFamily="34" charset="0"/>
                        <a:ea typeface="Times New Roman" panose="02020603050405020304" pitchFamily="18" charset="0"/>
                        <a:cs typeface="Arial" panose="020B0604020202020204" pitchFamily="34" charset="0"/>
                      </a:endParaRPr>
                    </a:p>
                  </a:txBody>
                  <a:tcPr marL="22533" marR="22533" marT="0" marB="0"/>
                </a:tc>
                <a:tc>
                  <a:txBody>
                    <a:bodyPr/>
                    <a:lstStyle/>
                    <a:p>
                      <a:pPr algn="just">
                        <a:spcAft>
                          <a:spcPts val="0"/>
                        </a:spcAft>
                      </a:pPr>
                      <a:r>
                        <a:rPr lang="fr-FR" sz="1600" dirty="0">
                          <a:effectLst/>
                          <a:latin typeface="Arial" panose="020B0604020202020204" pitchFamily="34" charset="0"/>
                          <a:cs typeface="Arial" panose="020B0604020202020204" pitchFamily="34" charset="0"/>
                        </a:rPr>
                        <a:t>A2.1a : Identification    des sources de pollution et sites vulnérables et amélioration de la qualité des masses d’eau</a:t>
                      </a:r>
                    </a:p>
                    <a:p>
                      <a:pPr algn="just">
                        <a:spcAft>
                          <a:spcPts val="0"/>
                        </a:spcAft>
                      </a:pPr>
                      <a:r>
                        <a:rPr lang="fr-FR" sz="1600" dirty="0">
                          <a:effectLst/>
                          <a:latin typeface="Arial" panose="020B0604020202020204" pitchFamily="34" charset="0"/>
                          <a:cs typeface="Arial" panose="020B0604020202020204" pitchFamily="34" charset="0"/>
                        </a:rPr>
                        <a:t>A2.1b : Renforcement et optimisation des réseaux de suivi des masses d’eau</a:t>
                      </a:r>
                    </a:p>
                    <a:p>
                      <a:pPr algn="just">
                        <a:spcAft>
                          <a:spcPts val="0"/>
                        </a:spcAft>
                      </a:pPr>
                      <a:r>
                        <a:rPr lang="fr-FR" sz="1600" dirty="0">
                          <a:effectLst/>
                          <a:latin typeface="Arial" panose="020B0604020202020204" pitchFamily="34" charset="0"/>
                          <a:cs typeface="Arial" panose="020B0604020202020204" pitchFamily="34" charset="0"/>
                        </a:rPr>
                        <a:t>A2.2 : Renforcement de l’opérationnalisation de la police de l’eau à l’échelle du territoire</a:t>
                      </a:r>
                    </a:p>
                    <a:p>
                      <a:pPr algn="just">
                        <a:spcAft>
                          <a:spcPts val="0"/>
                        </a:spcAft>
                      </a:pPr>
                      <a:r>
                        <a:rPr lang="fr-FR" sz="1600" dirty="0">
                          <a:effectLst/>
                          <a:latin typeface="Arial" panose="020B0604020202020204" pitchFamily="34" charset="0"/>
                          <a:cs typeface="Arial" panose="020B0604020202020204" pitchFamily="34" charset="0"/>
                        </a:rPr>
                        <a:t>A2.3a : contrôle, protection et préservation des systèmes d’assainissement, des captages d’eau et des milieux aquatiques</a:t>
                      </a:r>
                    </a:p>
                    <a:p>
                      <a:pPr algn="just">
                        <a:spcAft>
                          <a:spcPts val="0"/>
                        </a:spcAft>
                      </a:pPr>
                      <a:r>
                        <a:rPr lang="fr-FR" sz="1600" dirty="0">
                          <a:effectLst/>
                          <a:latin typeface="Arial" panose="020B0604020202020204" pitchFamily="34" charset="0"/>
                          <a:cs typeface="Arial" panose="020B0604020202020204" pitchFamily="34" charset="0"/>
                        </a:rPr>
                        <a:t>A2.3b : Promotion de solutions appropriées de traitement, de transfert et d’économie d’eau pour tous les usages </a:t>
                      </a:r>
                    </a:p>
                    <a:p>
                      <a:pPr algn="just">
                        <a:spcAft>
                          <a:spcPts val="0"/>
                        </a:spcAft>
                      </a:pPr>
                      <a:r>
                        <a:rPr lang="fr-FR" sz="1600" dirty="0">
                          <a:effectLst/>
                          <a:latin typeface="Arial" panose="020B0604020202020204" pitchFamily="34" charset="0"/>
                          <a:cs typeface="Arial" panose="020B0604020202020204" pitchFamily="34" charset="0"/>
                        </a:rPr>
                        <a:t> </a:t>
                      </a:r>
                      <a:endParaRPr lang="fr-FR" sz="1600" dirty="0">
                        <a:effectLst/>
                        <a:latin typeface="Arial" panose="020B0604020202020204" pitchFamily="34" charset="0"/>
                        <a:ea typeface="Times New Roman" panose="02020603050405020304" pitchFamily="18" charset="0"/>
                        <a:cs typeface="Arial" panose="020B0604020202020204" pitchFamily="34" charset="0"/>
                      </a:endParaRPr>
                    </a:p>
                  </a:txBody>
                  <a:tcPr marL="22533" marR="22533" marT="0" marB="0"/>
                </a:tc>
                <a:extLst>
                  <a:ext uri="{0D108BD9-81ED-4DB2-BD59-A6C34878D82A}">
                    <a16:rowId xmlns:a16="http://schemas.microsoft.com/office/drawing/2014/main" xmlns="" val="2908734866"/>
                  </a:ext>
                </a:extLst>
              </a:tr>
              <a:tr h="680992">
                <a:tc>
                  <a:txBody>
                    <a:bodyPr/>
                    <a:lstStyle/>
                    <a:p>
                      <a:pPr algn="just">
                        <a:spcAft>
                          <a:spcPts val="0"/>
                        </a:spcAft>
                      </a:pPr>
                      <a:r>
                        <a:rPr lang="fr-FR" sz="1600">
                          <a:effectLst/>
                          <a:latin typeface="Arial" panose="020B0604020202020204" pitchFamily="34" charset="0"/>
                          <a:cs typeface="Arial" panose="020B0604020202020204" pitchFamily="34" charset="0"/>
                        </a:rPr>
                        <a:t>OS3 : Promouvoir la gestion intégrée et durable des eaux dans un contexte de Changement Climatique</a:t>
                      </a:r>
                      <a:endParaRPr lang="fr-FR" sz="1600">
                        <a:effectLst/>
                        <a:latin typeface="Arial" panose="020B0604020202020204" pitchFamily="34" charset="0"/>
                        <a:ea typeface="Times New Roman" panose="02020603050405020304" pitchFamily="18" charset="0"/>
                        <a:cs typeface="Arial" panose="020B0604020202020204" pitchFamily="34" charset="0"/>
                      </a:endParaRPr>
                    </a:p>
                  </a:txBody>
                  <a:tcPr marL="22533" marR="22533" marT="0" marB="0"/>
                </a:tc>
                <a:tc>
                  <a:txBody>
                    <a:bodyPr/>
                    <a:lstStyle/>
                    <a:p>
                      <a:pPr algn="just">
                        <a:spcAft>
                          <a:spcPts val="0"/>
                        </a:spcAft>
                      </a:pPr>
                      <a:r>
                        <a:rPr lang="fr-FR" sz="1600">
                          <a:effectLst/>
                          <a:latin typeface="Arial" panose="020B0604020202020204" pitchFamily="34" charset="0"/>
                          <a:cs typeface="Arial" panose="020B0604020202020204" pitchFamily="34" charset="0"/>
                        </a:rPr>
                        <a:t>R3.1 : Des mesures d’atténuation</a:t>
                      </a:r>
                    </a:p>
                    <a:p>
                      <a:pPr algn="just">
                        <a:spcAft>
                          <a:spcPts val="0"/>
                        </a:spcAft>
                      </a:pPr>
                      <a:r>
                        <a:rPr lang="fr-FR" sz="1600">
                          <a:effectLst/>
                          <a:latin typeface="Arial" panose="020B0604020202020204" pitchFamily="34" charset="0"/>
                          <a:cs typeface="Arial" panose="020B0604020202020204" pitchFamily="34" charset="0"/>
                        </a:rPr>
                        <a:t>R3.2 : Des mesures d’adaptation sont mises en œuvre sont mises en œuvre</a:t>
                      </a:r>
                      <a:endParaRPr lang="fr-FR" sz="1600">
                        <a:effectLst/>
                        <a:latin typeface="Arial" panose="020B0604020202020204" pitchFamily="34" charset="0"/>
                        <a:ea typeface="Times New Roman" panose="02020603050405020304" pitchFamily="18" charset="0"/>
                        <a:cs typeface="Arial" panose="020B0604020202020204" pitchFamily="34" charset="0"/>
                      </a:endParaRPr>
                    </a:p>
                  </a:txBody>
                  <a:tcPr marL="22533" marR="22533" marT="0" marB="0"/>
                </a:tc>
                <a:tc>
                  <a:txBody>
                    <a:bodyPr/>
                    <a:lstStyle/>
                    <a:p>
                      <a:pPr algn="just">
                        <a:spcAft>
                          <a:spcPts val="0"/>
                        </a:spcAft>
                      </a:pPr>
                      <a:r>
                        <a:rPr lang="fr-FR" sz="1600" dirty="0">
                          <a:effectLst/>
                          <a:latin typeface="Arial" panose="020B0604020202020204" pitchFamily="34" charset="0"/>
                          <a:cs typeface="Arial" panose="020B0604020202020204" pitchFamily="34" charset="0"/>
                        </a:rPr>
                        <a:t>A3.1a : Amélioration de la connaissance de la ressource en eau en intégrant la dimension CC</a:t>
                      </a:r>
                    </a:p>
                    <a:p>
                      <a:pPr algn="just">
                        <a:spcAft>
                          <a:spcPts val="0"/>
                        </a:spcAft>
                      </a:pPr>
                      <a:r>
                        <a:rPr lang="fr-FR" sz="1600" dirty="0">
                          <a:effectLst/>
                          <a:latin typeface="Arial" panose="020B0604020202020204" pitchFamily="34" charset="0"/>
                          <a:cs typeface="Arial" panose="020B0604020202020204" pitchFamily="34" charset="0"/>
                        </a:rPr>
                        <a:t>A3.1b : Amélioration la résilience des secteurs consommateurs d’eau face au stress hydrique</a:t>
                      </a:r>
                    </a:p>
                    <a:p>
                      <a:pPr algn="just">
                        <a:spcAft>
                          <a:spcPts val="0"/>
                        </a:spcAft>
                      </a:pPr>
                      <a:r>
                        <a:rPr lang="fr-FR" sz="1600" dirty="0">
                          <a:effectLst/>
                          <a:latin typeface="Arial" panose="020B0604020202020204" pitchFamily="34" charset="0"/>
                          <a:cs typeface="Arial" panose="020B0604020202020204" pitchFamily="34" charset="0"/>
                        </a:rPr>
                        <a:t>A3.2a : Promouvoir de nouvelles technologies dans les systèmes d’AEP</a:t>
                      </a:r>
                    </a:p>
                    <a:p>
                      <a:pPr algn="just">
                        <a:spcAft>
                          <a:spcPts val="0"/>
                        </a:spcAft>
                      </a:pPr>
                      <a:r>
                        <a:rPr lang="fr-FR" sz="1600" dirty="0">
                          <a:effectLst/>
                          <a:latin typeface="Arial" panose="020B0604020202020204" pitchFamily="34" charset="0"/>
                          <a:cs typeface="Arial" panose="020B0604020202020204" pitchFamily="34" charset="0"/>
                        </a:rPr>
                        <a:t>A3.2b : Mettre en place un système de prévention des risques et catastrophes naturelles (Pénuries et inondation) en tenant compte du Genre et des couches vulnérables</a:t>
                      </a:r>
                    </a:p>
                    <a:p>
                      <a:pPr algn="just">
                        <a:spcAft>
                          <a:spcPts val="0"/>
                        </a:spcAft>
                      </a:pPr>
                      <a:r>
                        <a:rPr lang="fr-FR" sz="1600" dirty="0">
                          <a:effectLst/>
                          <a:latin typeface="Arial" panose="020B0604020202020204" pitchFamily="34" charset="0"/>
                          <a:cs typeface="Arial" panose="020B0604020202020204" pitchFamily="34" charset="0"/>
                        </a:rPr>
                        <a:t>A3.2c : Développement de services hydrométéorologiques</a:t>
                      </a:r>
                    </a:p>
                    <a:p>
                      <a:pPr algn="just">
                        <a:spcAft>
                          <a:spcPts val="0"/>
                        </a:spcAft>
                      </a:pPr>
                      <a:r>
                        <a:rPr lang="fr-FR" sz="1600" dirty="0">
                          <a:effectLst/>
                          <a:latin typeface="Arial" panose="020B0604020202020204" pitchFamily="34" charset="0"/>
                          <a:cs typeface="Arial" panose="020B0604020202020204" pitchFamily="34" charset="0"/>
                        </a:rPr>
                        <a:t>A3.2d : Restauration des écosystèmes humides dégradés</a:t>
                      </a:r>
                      <a:endParaRPr lang="fr-FR" sz="1600" dirty="0">
                        <a:effectLst/>
                        <a:latin typeface="Arial" panose="020B0604020202020204" pitchFamily="34" charset="0"/>
                        <a:ea typeface="Times New Roman" panose="02020603050405020304" pitchFamily="18" charset="0"/>
                        <a:cs typeface="Arial" panose="020B0604020202020204" pitchFamily="34" charset="0"/>
                      </a:endParaRPr>
                    </a:p>
                  </a:txBody>
                  <a:tcPr marL="22533" marR="22533" marT="0" marB="0"/>
                </a:tc>
                <a:extLst>
                  <a:ext uri="{0D108BD9-81ED-4DB2-BD59-A6C34878D82A}">
                    <a16:rowId xmlns:a16="http://schemas.microsoft.com/office/drawing/2014/main" xmlns="" val="1171880628"/>
                  </a:ext>
                </a:extLst>
              </a:tr>
            </a:tbl>
          </a:graphicData>
        </a:graphic>
      </p:graphicFrame>
    </p:spTree>
    <p:extLst>
      <p:ext uri="{BB962C8B-B14F-4D97-AF65-F5344CB8AC3E}">
        <p14:creationId xmlns:p14="http://schemas.microsoft.com/office/powerpoint/2010/main" val="1892580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96">
            <a:extLst>
              <a:ext uri="{FF2B5EF4-FFF2-40B4-BE49-F238E27FC236}">
                <a16:creationId xmlns:a16="http://schemas.microsoft.com/office/drawing/2014/main" xmlns="" id="{6F3D9A82-703C-4CDB-B6F1-D0CF746E813B}"/>
              </a:ext>
            </a:extLst>
          </p:cNvPr>
          <p:cNvSpPr>
            <a:spLocks noChangeArrowheads="1"/>
          </p:cNvSpPr>
          <p:nvPr/>
        </p:nvSpPr>
        <p:spPr bwMode="gray">
          <a:xfrm>
            <a:off x="481263" y="237380"/>
            <a:ext cx="11454062" cy="440583"/>
          </a:xfrm>
          <a:prstGeom prst="roundRect">
            <a:avLst>
              <a:gd name="adj" fmla="val 50000"/>
            </a:avLst>
          </a:prstGeom>
          <a:solidFill>
            <a:srgbClr val="CCFFFF"/>
          </a:solidFill>
          <a:ln w="28575">
            <a:solidFill>
              <a:schemeClr val="accent1"/>
            </a:solidFill>
            <a:round/>
            <a:headEnd/>
            <a:tailEnd/>
          </a:ln>
        </p:spPr>
        <p:txBody>
          <a:bodyPr wrap="none" anchor="ctr"/>
          <a:lstStyle>
            <a:lvl1pPr marL="514350" indent="-51435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indent="0">
              <a:buNone/>
              <a:defRPr/>
            </a:pPr>
            <a:r>
              <a:rPr lang="fr-FR" sz="2400" b="1" dirty="0">
                <a:solidFill>
                  <a:srgbClr val="0070C0"/>
                </a:solidFill>
              </a:rPr>
              <a:t>4. ORIENTATIONS STRATEGIQUES ET ACTIONS PRIORITAIRES</a:t>
            </a:r>
          </a:p>
        </p:txBody>
      </p:sp>
      <p:sp>
        <p:nvSpPr>
          <p:cNvPr id="4" name="Rectangle à coins arrondis 24">
            <a:extLst>
              <a:ext uri="{FF2B5EF4-FFF2-40B4-BE49-F238E27FC236}">
                <a16:creationId xmlns:a16="http://schemas.microsoft.com/office/drawing/2014/main" xmlns="" id="{47014DCD-5620-4787-AA99-1587B6BDBF01}"/>
              </a:ext>
            </a:extLst>
          </p:cNvPr>
          <p:cNvSpPr/>
          <p:nvPr/>
        </p:nvSpPr>
        <p:spPr bwMode="gray">
          <a:xfrm>
            <a:off x="1684997" y="744903"/>
            <a:ext cx="8449606" cy="440583"/>
          </a:xfrm>
          <a:prstGeom prst="roundRect">
            <a:avLst/>
          </a:prstGeom>
          <a:solidFill>
            <a:schemeClr val="accent4">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fr-FR" sz="2400" b="1" dirty="0">
                <a:solidFill>
                  <a:srgbClr val="0070C0"/>
                </a:solidFill>
                <a:latin typeface="Arial" panose="020B0604020202020204" pitchFamily="34" charset="0"/>
                <a:cs typeface="Arial" panose="020B0604020202020204" pitchFamily="34" charset="0"/>
              </a:rPr>
              <a:t>4.2. Cadre des résultats et actions prioritaires </a:t>
            </a:r>
          </a:p>
        </p:txBody>
      </p:sp>
      <p:graphicFrame>
        <p:nvGraphicFramePr>
          <p:cNvPr id="2" name="Tableau 1">
            <a:extLst>
              <a:ext uri="{FF2B5EF4-FFF2-40B4-BE49-F238E27FC236}">
                <a16:creationId xmlns:a16="http://schemas.microsoft.com/office/drawing/2014/main" xmlns="" id="{69327873-CC80-41F3-BD60-866D33C1E001}"/>
              </a:ext>
            </a:extLst>
          </p:cNvPr>
          <p:cNvGraphicFramePr>
            <a:graphicFrameLocks noGrp="1"/>
          </p:cNvGraphicFramePr>
          <p:nvPr>
            <p:extLst>
              <p:ext uri="{D42A27DB-BD31-4B8C-83A1-F6EECF244321}">
                <p14:modId xmlns:p14="http://schemas.microsoft.com/office/powerpoint/2010/main" val="919863112"/>
              </p:ext>
            </p:extLst>
          </p:nvPr>
        </p:nvGraphicFramePr>
        <p:xfrm>
          <a:off x="31899" y="1219317"/>
          <a:ext cx="12089218" cy="5608320"/>
        </p:xfrm>
        <a:graphic>
          <a:graphicData uri="http://schemas.openxmlformats.org/drawingml/2006/table">
            <a:tbl>
              <a:tblPr firstRow="1" firstCol="1" bandRow="1">
                <a:tableStyleId>{5C22544A-7EE6-4342-B048-85BDC9FD1C3A}</a:tableStyleId>
              </a:tblPr>
              <a:tblGrid>
                <a:gridCol w="1319584">
                  <a:extLst>
                    <a:ext uri="{9D8B030D-6E8A-4147-A177-3AD203B41FA5}">
                      <a16:colId xmlns:a16="http://schemas.microsoft.com/office/drawing/2014/main" xmlns="" val="1883205450"/>
                    </a:ext>
                  </a:extLst>
                </a:gridCol>
                <a:gridCol w="4515104">
                  <a:extLst>
                    <a:ext uri="{9D8B030D-6E8A-4147-A177-3AD203B41FA5}">
                      <a16:colId xmlns:a16="http://schemas.microsoft.com/office/drawing/2014/main" xmlns="" val="1077137801"/>
                    </a:ext>
                  </a:extLst>
                </a:gridCol>
                <a:gridCol w="6254530">
                  <a:extLst>
                    <a:ext uri="{9D8B030D-6E8A-4147-A177-3AD203B41FA5}">
                      <a16:colId xmlns:a16="http://schemas.microsoft.com/office/drawing/2014/main" xmlns="" val="3750366136"/>
                    </a:ext>
                  </a:extLst>
                </a:gridCol>
              </a:tblGrid>
              <a:tr h="55080">
                <a:tc>
                  <a:txBody>
                    <a:bodyPr/>
                    <a:lstStyle/>
                    <a:p>
                      <a:pPr algn="just">
                        <a:spcAft>
                          <a:spcPts val="0"/>
                        </a:spcAft>
                      </a:pPr>
                      <a:r>
                        <a:rPr lang="fr-FR" sz="1600" dirty="0">
                          <a:effectLst/>
                          <a:latin typeface="Arial" panose="020B0604020202020204" pitchFamily="34" charset="0"/>
                          <a:cs typeface="Arial" panose="020B0604020202020204" pitchFamily="34" charset="0"/>
                        </a:rPr>
                        <a:t>Objectif stratégique</a:t>
                      </a:r>
                      <a:endParaRPr lang="fr-FR" sz="1600" dirty="0">
                        <a:effectLst/>
                        <a:latin typeface="Arial" panose="020B0604020202020204" pitchFamily="34" charset="0"/>
                        <a:ea typeface="Times New Roman" panose="02020603050405020304" pitchFamily="18" charset="0"/>
                        <a:cs typeface="Arial" panose="020B0604020202020204" pitchFamily="34" charset="0"/>
                      </a:endParaRPr>
                    </a:p>
                  </a:txBody>
                  <a:tcPr marL="22533" marR="22533" marT="0" marB="0"/>
                </a:tc>
                <a:tc>
                  <a:txBody>
                    <a:bodyPr/>
                    <a:lstStyle/>
                    <a:p>
                      <a:pPr algn="just">
                        <a:spcAft>
                          <a:spcPts val="0"/>
                        </a:spcAft>
                      </a:pPr>
                      <a:r>
                        <a:rPr lang="fr-FR" sz="1600">
                          <a:effectLst/>
                          <a:latin typeface="Arial" panose="020B0604020202020204" pitchFamily="34" charset="0"/>
                          <a:cs typeface="Arial" panose="020B0604020202020204" pitchFamily="34" charset="0"/>
                        </a:rPr>
                        <a:t>Résultats attendus </a:t>
                      </a:r>
                      <a:endParaRPr lang="fr-FR" sz="1600">
                        <a:effectLst/>
                        <a:latin typeface="Arial" panose="020B0604020202020204" pitchFamily="34" charset="0"/>
                        <a:ea typeface="Times New Roman" panose="02020603050405020304" pitchFamily="18" charset="0"/>
                        <a:cs typeface="Arial" panose="020B0604020202020204" pitchFamily="34" charset="0"/>
                      </a:endParaRPr>
                    </a:p>
                  </a:txBody>
                  <a:tcPr marL="22533" marR="22533" marT="0" marB="0"/>
                </a:tc>
                <a:tc>
                  <a:txBody>
                    <a:bodyPr/>
                    <a:lstStyle/>
                    <a:p>
                      <a:pPr algn="just">
                        <a:spcAft>
                          <a:spcPts val="0"/>
                        </a:spcAft>
                      </a:pPr>
                      <a:r>
                        <a:rPr lang="fr-FR" sz="1600">
                          <a:effectLst/>
                          <a:latin typeface="Arial" panose="020B0604020202020204" pitchFamily="34" charset="0"/>
                          <a:cs typeface="Arial" panose="020B0604020202020204" pitchFamily="34" charset="0"/>
                        </a:rPr>
                        <a:t>Actions prioritaires </a:t>
                      </a:r>
                      <a:endParaRPr lang="fr-FR" sz="1600">
                        <a:effectLst/>
                        <a:latin typeface="Arial" panose="020B0604020202020204" pitchFamily="34" charset="0"/>
                        <a:ea typeface="Times New Roman" panose="02020603050405020304" pitchFamily="18" charset="0"/>
                        <a:cs typeface="Arial" panose="020B0604020202020204" pitchFamily="34" charset="0"/>
                      </a:endParaRPr>
                    </a:p>
                  </a:txBody>
                  <a:tcPr marL="22533" marR="22533" marT="0" marB="0"/>
                </a:tc>
                <a:extLst>
                  <a:ext uri="{0D108BD9-81ED-4DB2-BD59-A6C34878D82A}">
                    <a16:rowId xmlns:a16="http://schemas.microsoft.com/office/drawing/2014/main" xmlns="" val="1724840559"/>
                  </a:ext>
                </a:extLst>
              </a:tr>
              <a:tr h="801167">
                <a:tc>
                  <a:txBody>
                    <a:bodyPr/>
                    <a:lstStyle/>
                    <a:p>
                      <a:pPr algn="just">
                        <a:spcAft>
                          <a:spcPts val="0"/>
                        </a:spcAft>
                      </a:pPr>
                      <a:r>
                        <a:rPr lang="fr-FR" sz="1600">
                          <a:effectLst/>
                          <a:latin typeface="Arial" panose="020B0604020202020204" pitchFamily="34" charset="0"/>
                          <a:cs typeface="Arial" panose="020B0604020202020204" pitchFamily="34" charset="0"/>
                        </a:rPr>
                        <a:t>OS4 : Promouvoir la valorisation des eaux</a:t>
                      </a:r>
                      <a:endParaRPr lang="fr-FR" sz="1600">
                        <a:effectLst/>
                        <a:latin typeface="Arial" panose="020B0604020202020204" pitchFamily="34" charset="0"/>
                        <a:ea typeface="Times New Roman" panose="02020603050405020304" pitchFamily="18" charset="0"/>
                        <a:cs typeface="Arial" panose="020B0604020202020204" pitchFamily="34" charset="0"/>
                      </a:endParaRPr>
                    </a:p>
                  </a:txBody>
                  <a:tcPr marL="22533" marR="22533" marT="0" marB="0"/>
                </a:tc>
                <a:tc>
                  <a:txBody>
                    <a:bodyPr/>
                    <a:lstStyle/>
                    <a:p>
                      <a:pPr algn="just">
                        <a:spcAft>
                          <a:spcPts val="0"/>
                        </a:spcAft>
                      </a:pPr>
                      <a:r>
                        <a:rPr lang="fr-FR" sz="1600" dirty="0">
                          <a:effectLst/>
                          <a:latin typeface="Arial" panose="020B0604020202020204" pitchFamily="34" charset="0"/>
                          <a:cs typeface="Arial" panose="020B0604020202020204" pitchFamily="34" charset="0"/>
                        </a:rPr>
                        <a:t>R4.1 Les ressources en eau sont valorisées de manière efficace</a:t>
                      </a:r>
                    </a:p>
                    <a:p>
                      <a:pPr algn="just">
                        <a:spcAft>
                          <a:spcPts val="0"/>
                        </a:spcAft>
                      </a:pPr>
                      <a:r>
                        <a:rPr lang="fr-FR" sz="1600" dirty="0">
                          <a:effectLst/>
                          <a:latin typeface="Arial" panose="020B0604020202020204" pitchFamily="34" charset="0"/>
                          <a:cs typeface="Arial" panose="020B0604020202020204" pitchFamily="34" charset="0"/>
                        </a:rPr>
                        <a:t>R4.2 : Les eaux usées traitées sont valorisées de manière efficiente</a:t>
                      </a:r>
                    </a:p>
                    <a:p>
                      <a:pPr algn="just">
                        <a:spcAft>
                          <a:spcPts val="0"/>
                        </a:spcAft>
                      </a:pPr>
                      <a:r>
                        <a:rPr lang="fr-FR" sz="1600" dirty="0">
                          <a:effectLst/>
                          <a:latin typeface="Arial" panose="020B0604020202020204" pitchFamily="34" charset="0"/>
                          <a:cs typeface="Arial" panose="020B0604020202020204" pitchFamily="34" charset="0"/>
                        </a:rPr>
                        <a:t>R4.3 : Les systèmes de production, de stockage, de transport et de traitement des eaux sont efficients</a:t>
                      </a:r>
                    </a:p>
                    <a:p>
                      <a:pPr algn="just">
                        <a:spcAft>
                          <a:spcPts val="0"/>
                        </a:spcAft>
                      </a:pPr>
                      <a:r>
                        <a:rPr lang="fr-FR" sz="1600" dirty="0">
                          <a:effectLst/>
                          <a:latin typeface="Arial" panose="020B0604020202020204" pitchFamily="34" charset="0"/>
                          <a:cs typeface="Arial" panose="020B0604020202020204" pitchFamily="34" charset="0"/>
                        </a:rPr>
                        <a:t>R4.4 : Les hydro - systèmes naturels ou artificiels sont aménagés et valorisés pour le développement de l’éco-tourisme, l’amélioration du cadre de vie,</a:t>
                      </a:r>
                      <a:endParaRPr lang="fr-FR" sz="1600" dirty="0">
                        <a:effectLst/>
                        <a:latin typeface="Arial" panose="020B0604020202020204" pitchFamily="34" charset="0"/>
                        <a:ea typeface="Times New Roman" panose="02020603050405020304" pitchFamily="18" charset="0"/>
                        <a:cs typeface="Arial" panose="020B0604020202020204" pitchFamily="34" charset="0"/>
                      </a:endParaRPr>
                    </a:p>
                  </a:txBody>
                  <a:tcPr marL="22533" marR="22533" marT="0" marB="0"/>
                </a:tc>
                <a:tc>
                  <a:txBody>
                    <a:bodyPr/>
                    <a:lstStyle/>
                    <a:p>
                      <a:pPr algn="just">
                        <a:spcAft>
                          <a:spcPts val="0"/>
                        </a:spcAft>
                      </a:pPr>
                      <a:r>
                        <a:rPr lang="fr-FR" sz="1600" dirty="0">
                          <a:effectLst/>
                          <a:latin typeface="Arial" panose="020B0604020202020204" pitchFamily="34" charset="0"/>
                          <a:cs typeface="Arial" panose="020B0604020202020204" pitchFamily="34" charset="0"/>
                        </a:rPr>
                        <a:t>A4.1a : Maîtrise et gestion améliorée des eaux de pluie et des eaux de ruissellement pour des systèmes de production valorisants, efficients et viables</a:t>
                      </a:r>
                    </a:p>
                    <a:p>
                      <a:pPr algn="just">
                        <a:spcAft>
                          <a:spcPts val="0"/>
                        </a:spcAft>
                      </a:pPr>
                      <a:r>
                        <a:rPr lang="fr-FR" sz="1600" dirty="0">
                          <a:effectLst/>
                          <a:latin typeface="Arial" panose="020B0604020202020204" pitchFamily="34" charset="0"/>
                          <a:cs typeface="Arial" panose="020B0604020202020204" pitchFamily="34" charset="0"/>
                        </a:rPr>
                        <a:t>A4.1b : Amélioration de l’efficience des systèmes de production, de stockage, de transport et de traitement des eaux</a:t>
                      </a:r>
                    </a:p>
                    <a:p>
                      <a:pPr algn="just">
                        <a:spcAft>
                          <a:spcPts val="0"/>
                        </a:spcAft>
                      </a:pPr>
                      <a:r>
                        <a:rPr lang="fr-FR" sz="1600" dirty="0">
                          <a:effectLst/>
                          <a:latin typeface="Arial" panose="020B0604020202020204" pitchFamily="34" charset="0"/>
                          <a:cs typeface="Arial" panose="020B0604020202020204" pitchFamily="34" charset="0"/>
                        </a:rPr>
                        <a:t>A4.2 : Valorisation des sous-produits de l’assainissement sur tout le territoire national</a:t>
                      </a:r>
                    </a:p>
                    <a:p>
                      <a:pPr algn="just">
                        <a:spcAft>
                          <a:spcPts val="0"/>
                        </a:spcAft>
                      </a:pPr>
                      <a:r>
                        <a:rPr lang="fr-FR" sz="1600" dirty="0">
                          <a:effectLst/>
                          <a:latin typeface="Arial" panose="020B0604020202020204" pitchFamily="34" charset="0"/>
                          <a:cs typeface="Arial" panose="020B0604020202020204" pitchFamily="34" charset="0"/>
                        </a:rPr>
                        <a:t>A4.3 : Amélioration de l’efficience des systèmes AEP et d’assainissement</a:t>
                      </a:r>
                    </a:p>
                    <a:p>
                      <a:pPr algn="just">
                        <a:spcAft>
                          <a:spcPts val="0"/>
                        </a:spcAft>
                      </a:pPr>
                      <a:r>
                        <a:rPr lang="fr-FR" sz="1600" dirty="0">
                          <a:effectLst/>
                          <a:latin typeface="Arial" panose="020B0604020202020204" pitchFamily="34" charset="0"/>
                          <a:cs typeface="Arial" panose="020B0604020202020204" pitchFamily="34" charset="0"/>
                        </a:rPr>
                        <a:t>A4.4 : Aménagement et valorisation des </a:t>
                      </a:r>
                      <a:r>
                        <a:rPr lang="fr-FR" sz="1600" dirty="0" err="1">
                          <a:effectLst/>
                          <a:latin typeface="Arial" panose="020B0604020202020204" pitchFamily="34" charset="0"/>
                          <a:cs typeface="Arial" panose="020B0604020202020204" pitchFamily="34" charset="0"/>
                        </a:rPr>
                        <a:t>hydro-systèmes</a:t>
                      </a:r>
                      <a:endParaRPr lang="fr-FR" sz="1600" dirty="0">
                        <a:effectLst/>
                        <a:latin typeface="Arial" panose="020B0604020202020204" pitchFamily="34" charset="0"/>
                        <a:ea typeface="Times New Roman" panose="02020603050405020304" pitchFamily="18" charset="0"/>
                        <a:cs typeface="Arial" panose="020B0604020202020204" pitchFamily="34" charset="0"/>
                      </a:endParaRPr>
                    </a:p>
                  </a:txBody>
                  <a:tcPr marL="22533" marR="22533" marT="0" marB="0"/>
                </a:tc>
                <a:extLst>
                  <a:ext uri="{0D108BD9-81ED-4DB2-BD59-A6C34878D82A}">
                    <a16:rowId xmlns:a16="http://schemas.microsoft.com/office/drawing/2014/main" xmlns="" val="2362501278"/>
                  </a:ext>
                </a:extLst>
              </a:tr>
              <a:tr h="680992">
                <a:tc>
                  <a:txBody>
                    <a:bodyPr/>
                    <a:lstStyle/>
                    <a:p>
                      <a:pPr algn="just">
                        <a:spcAft>
                          <a:spcPts val="0"/>
                        </a:spcAft>
                      </a:pPr>
                      <a:r>
                        <a:rPr lang="fr-FR" sz="1600">
                          <a:effectLst/>
                          <a:latin typeface="Arial" panose="020B0604020202020204" pitchFamily="34" charset="0"/>
                          <a:cs typeface="Arial" panose="020B0604020202020204" pitchFamily="34" charset="0"/>
                        </a:rPr>
                        <a:t>OS5 : Améliorer et diffuser les connaissances sur les ressources eaux  </a:t>
                      </a:r>
                      <a:endParaRPr lang="fr-FR" sz="1600">
                        <a:effectLst/>
                        <a:latin typeface="Arial" panose="020B0604020202020204" pitchFamily="34" charset="0"/>
                        <a:ea typeface="Times New Roman" panose="02020603050405020304" pitchFamily="18" charset="0"/>
                        <a:cs typeface="Arial" panose="020B0604020202020204" pitchFamily="34" charset="0"/>
                      </a:endParaRPr>
                    </a:p>
                  </a:txBody>
                  <a:tcPr marL="22533" marR="22533" marT="0" marB="0"/>
                </a:tc>
                <a:tc>
                  <a:txBody>
                    <a:bodyPr/>
                    <a:lstStyle/>
                    <a:p>
                      <a:pPr algn="just">
                        <a:spcAft>
                          <a:spcPts val="0"/>
                        </a:spcAft>
                      </a:pPr>
                      <a:r>
                        <a:rPr lang="fr-SN" sz="1600">
                          <a:effectLst/>
                          <a:latin typeface="Arial" panose="020B0604020202020204" pitchFamily="34" charset="0"/>
                          <a:cs typeface="Arial" panose="020B0604020202020204" pitchFamily="34" charset="0"/>
                        </a:rPr>
                        <a:t>R5.1 : La connaissance sur les ressources est améliorée.</a:t>
                      </a:r>
                      <a:endParaRPr lang="fr-FR" sz="1600">
                        <a:effectLst/>
                        <a:latin typeface="Arial" panose="020B0604020202020204" pitchFamily="34" charset="0"/>
                        <a:cs typeface="Arial" panose="020B0604020202020204" pitchFamily="34" charset="0"/>
                      </a:endParaRPr>
                    </a:p>
                    <a:p>
                      <a:pPr algn="just">
                        <a:spcAft>
                          <a:spcPts val="0"/>
                        </a:spcAft>
                      </a:pPr>
                      <a:r>
                        <a:rPr lang="fr-SN" sz="1600">
                          <a:effectLst/>
                          <a:latin typeface="Arial" panose="020B0604020202020204" pitchFamily="34" charset="0"/>
                          <a:cs typeface="Arial" panose="020B0604020202020204" pitchFamily="34" charset="0"/>
                        </a:rPr>
                        <a:t>R5.2 : Une stratégie de communication et de sensibilisation est élaborée et mise en œuvre</a:t>
                      </a:r>
                      <a:endParaRPr lang="fr-FR" sz="1600">
                        <a:effectLst/>
                        <a:latin typeface="Arial" panose="020B0604020202020204" pitchFamily="34" charset="0"/>
                        <a:cs typeface="Arial" panose="020B0604020202020204" pitchFamily="34" charset="0"/>
                      </a:endParaRPr>
                    </a:p>
                    <a:p>
                      <a:pPr algn="just">
                        <a:spcAft>
                          <a:spcPts val="0"/>
                        </a:spcAft>
                      </a:pPr>
                      <a:r>
                        <a:rPr lang="fr-FR" sz="1600">
                          <a:effectLst/>
                          <a:latin typeface="Arial" panose="020B0604020202020204" pitchFamily="34" charset="0"/>
                          <a:cs typeface="Arial" panose="020B0604020202020204" pitchFamily="34" charset="0"/>
                        </a:rPr>
                        <a:t> </a:t>
                      </a:r>
                      <a:endParaRPr lang="fr-FR" sz="1600">
                        <a:effectLst/>
                        <a:latin typeface="Arial" panose="020B0604020202020204" pitchFamily="34" charset="0"/>
                        <a:ea typeface="Times New Roman" panose="02020603050405020304" pitchFamily="18" charset="0"/>
                        <a:cs typeface="Arial" panose="020B0604020202020204" pitchFamily="34" charset="0"/>
                      </a:endParaRPr>
                    </a:p>
                  </a:txBody>
                  <a:tcPr marL="22533" marR="22533" marT="0" marB="0"/>
                </a:tc>
                <a:tc>
                  <a:txBody>
                    <a:bodyPr/>
                    <a:lstStyle/>
                    <a:p>
                      <a:pPr algn="just">
                        <a:spcAft>
                          <a:spcPts val="0"/>
                        </a:spcAft>
                      </a:pPr>
                      <a:r>
                        <a:rPr lang="fr-FR" sz="1600" dirty="0">
                          <a:effectLst/>
                          <a:latin typeface="Arial" panose="020B0604020202020204" pitchFamily="34" charset="0"/>
                          <a:cs typeface="Arial" panose="020B0604020202020204" pitchFamily="34" charset="0"/>
                        </a:rPr>
                        <a:t>A5.1a : Poursuite des études générales et spécifiques sur les ressources en eau et les services d’eau et d’assainissement</a:t>
                      </a:r>
                    </a:p>
                    <a:p>
                      <a:pPr algn="just">
                        <a:spcAft>
                          <a:spcPts val="0"/>
                        </a:spcAft>
                      </a:pPr>
                      <a:r>
                        <a:rPr lang="fr-FR" sz="1600" dirty="0">
                          <a:effectLst/>
                          <a:latin typeface="Arial" panose="020B0604020202020204" pitchFamily="34" charset="0"/>
                          <a:cs typeface="Arial" panose="020B0604020202020204" pitchFamily="34" charset="0"/>
                        </a:rPr>
                        <a:t>A5.1b : Suivi et évaluation des ressources, des prélèvements et des usages de l’eau</a:t>
                      </a:r>
                    </a:p>
                    <a:p>
                      <a:pPr algn="just">
                        <a:spcAft>
                          <a:spcPts val="0"/>
                        </a:spcAft>
                      </a:pPr>
                      <a:r>
                        <a:rPr lang="fr-FR" sz="1600" dirty="0">
                          <a:effectLst/>
                          <a:latin typeface="Arial" panose="020B0604020202020204" pitchFamily="34" charset="0"/>
                          <a:cs typeface="Arial" panose="020B0604020202020204" pitchFamily="34" charset="0"/>
                        </a:rPr>
                        <a:t>A5.1c : Renforcement des connaissances sur les écosystèmes aquatiques</a:t>
                      </a:r>
                    </a:p>
                    <a:p>
                      <a:pPr algn="just">
                        <a:spcAft>
                          <a:spcPts val="0"/>
                        </a:spcAft>
                      </a:pPr>
                      <a:r>
                        <a:rPr lang="fr-FR" sz="1600" dirty="0">
                          <a:effectLst/>
                          <a:latin typeface="Arial" panose="020B0604020202020204" pitchFamily="34" charset="0"/>
                          <a:cs typeface="Arial" panose="020B0604020202020204" pitchFamily="34" charset="0"/>
                        </a:rPr>
                        <a:t>A5.1d : Promotion d</a:t>
                      </a:r>
                    </a:p>
                    <a:p>
                      <a:pPr algn="just">
                        <a:spcAft>
                          <a:spcPts val="0"/>
                        </a:spcAft>
                      </a:pPr>
                      <a:r>
                        <a:rPr lang="fr-FR" sz="1600" dirty="0">
                          <a:effectLst/>
                          <a:latin typeface="Arial" panose="020B0604020202020204" pitchFamily="34" charset="0"/>
                          <a:cs typeface="Arial" panose="020B0604020202020204" pitchFamily="34" charset="0"/>
                        </a:rPr>
                        <a:t>A5.2 : Développement d’une stratégie de vulgarisation des outils de gestion, de communication, de plaidoyer et d’IEC sur la GIRE intégrant les aspects Genre e la recherche-action liée à l’eau</a:t>
                      </a:r>
                      <a:endParaRPr lang="fr-FR" sz="1600" dirty="0">
                        <a:effectLst/>
                        <a:latin typeface="Arial" panose="020B0604020202020204" pitchFamily="34" charset="0"/>
                        <a:ea typeface="Times New Roman" panose="02020603050405020304" pitchFamily="18" charset="0"/>
                        <a:cs typeface="Arial" panose="020B0604020202020204" pitchFamily="34" charset="0"/>
                      </a:endParaRPr>
                    </a:p>
                  </a:txBody>
                  <a:tcPr marL="22533" marR="22533" marT="0" marB="0"/>
                </a:tc>
                <a:extLst>
                  <a:ext uri="{0D108BD9-81ED-4DB2-BD59-A6C34878D82A}">
                    <a16:rowId xmlns:a16="http://schemas.microsoft.com/office/drawing/2014/main" xmlns="" val="655605188"/>
                  </a:ext>
                </a:extLst>
              </a:tr>
            </a:tbl>
          </a:graphicData>
        </a:graphic>
      </p:graphicFrame>
    </p:spTree>
    <p:extLst>
      <p:ext uri="{BB962C8B-B14F-4D97-AF65-F5344CB8AC3E}">
        <p14:creationId xmlns:p14="http://schemas.microsoft.com/office/powerpoint/2010/main" val="232537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96">
            <a:extLst>
              <a:ext uri="{FF2B5EF4-FFF2-40B4-BE49-F238E27FC236}">
                <a16:creationId xmlns:a16="http://schemas.microsoft.com/office/drawing/2014/main" xmlns="" id="{6F3D9A82-703C-4CDB-B6F1-D0CF746E813B}"/>
              </a:ext>
            </a:extLst>
          </p:cNvPr>
          <p:cNvSpPr>
            <a:spLocks noChangeArrowheads="1"/>
          </p:cNvSpPr>
          <p:nvPr/>
        </p:nvSpPr>
        <p:spPr bwMode="gray">
          <a:xfrm>
            <a:off x="481263" y="131051"/>
            <a:ext cx="11454062" cy="440583"/>
          </a:xfrm>
          <a:prstGeom prst="roundRect">
            <a:avLst>
              <a:gd name="adj" fmla="val 50000"/>
            </a:avLst>
          </a:prstGeom>
          <a:solidFill>
            <a:srgbClr val="CCFFFF"/>
          </a:solidFill>
          <a:ln w="28575">
            <a:solidFill>
              <a:schemeClr val="accent1"/>
            </a:solidFill>
            <a:round/>
            <a:headEnd/>
            <a:tailEnd/>
          </a:ln>
        </p:spPr>
        <p:txBody>
          <a:bodyPr wrap="none" anchor="ctr"/>
          <a:lstStyle>
            <a:lvl1pPr marL="514350" indent="-51435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indent="0">
              <a:buNone/>
              <a:defRPr/>
            </a:pPr>
            <a:r>
              <a:rPr lang="fr-FR" sz="2400" b="1" dirty="0">
                <a:solidFill>
                  <a:srgbClr val="0070C0"/>
                </a:solidFill>
              </a:rPr>
              <a:t>4. ORIENTATIONS STRATEGIQUES ET ACTIONS PRIORITAIRES</a:t>
            </a:r>
          </a:p>
        </p:txBody>
      </p:sp>
      <p:sp>
        <p:nvSpPr>
          <p:cNvPr id="4" name="Rectangle à coins arrondis 24">
            <a:extLst>
              <a:ext uri="{FF2B5EF4-FFF2-40B4-BE49-F238E27FC236}">
                <a16:creationId xmlns:a16="http://schemas.microsoft.com/office/drawing/2014/main" xmlns="" id="{47014DCD-5620-4787-AA99-1587B6BDBF01}"/>
              </a:ext>
            </a:extLst>
          </p:cNvPr>
          <p:cNvSpPr/>
          <p:nvPr/>
        </p:nvSpPr>
        <p:spPr bwMode="gray">
          <a:xfrm>
            <a:off x="1684997" y="681111"/>
            <a:ext cx="8449606" cy="440583"/>
          </a:xfrm>
          <a:prstGeom prst="roundRect">
            <a:avLst/>
          </a:prstGeom>
          <a:solidFill>
            <a:schemeClr val="accent4">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fr-FR" sz="2400" b="1" dirty="0">
                <a:solidFill>
                  <a:srgbClr val="0070C0"/>
                </a:solidFill>
                <a:latin typeface="Arial" panose="020B0604020202020204" pitchFamily="34" charset="0"/>
                <a:cs typeface="Arial" panose="020B0604020202020204" pitchFamily="34" charset="0"/>
              </a:rPr>
              <a:t>4.3. Cout du Programme</a:t>
            </a:r>
          </a:p>
        </p:txBody>
      </p:sp>
      <p:graphicFrame>
        <p:nvGraphicFramePr>
          <p:cNvPr id="2" name="Tableau 1">
            <a:extLst>
              <a:ext uri="{FF2B5EF4-FFF2-40B4-BE49-F238E27FC236}">
                <a16:creationId xmlns:a16="http://schemas.microsoft.com/office/drawing/2014/main" xmlns="" id="{93E318CC-21FE-4D24-97C2-40EDE24282A4}"/>
              </a:ext>
            </a:extLst>
          </p:cNvPr>
          <p:cNvGraphicFramePr>
            <a:graphicFrameLocks noGrp="1"/>
          </p:cNvGraphicFramePr>
          <p:nvPr>
            <p:extLst>
              <p:ext uri="{D42A27DB-BD31-4B8C-83A1-F6EECF244321}">
                <p14:modId xmlns:p14="http://schemas.microsoft.com/office/powerpoint/2010/main" val="1865050509"/>
              </p:ext>
            </p:extLst>
          </p:nvPr>
        </p:nvGraphicFramePr>
        <p:xfrm>
          <a:off x="212652" y="1219408"/>
          <a:ext cx="11802141" cy="5422821"/>
        </p:xfrm>
        <a:graphic>
          <a:graphicData uri="http://schemas.openxmlformats.org/drawingml/2006/table">
            <a:tbl>
              <a:tblPr firstRow="1" firstCol="1" bandRow="1">
                <a:tableStyleId>{5C22544A-7EE6-4342-B048-85BDC9FD1C3A}</a:tableStyleId>
              </a:tblPr>
              <a:tblGrid>
                <a:gridCol w="116555">
                  <a:extLst>
                    <a:ext uri="{9D8B030D-6E8A-4147-A177-3AD203B41FA5}">
                      <a16:colId xmlns:a16="http://schemas.microsoft.com/office/drawing/2014/main" xmlns="" val="2286713470"/>
                    </a:ext>
                  </a:extLst>
                </a:gridCol>
                <a:gridCol w="3634885">
                  <a:extLst>
                    <a:ext uri="{9D8B030D-6E8A-4147-A177-3AD203B41FA5}">
                      <a16:colId xmlns:a16="http://schemas.microsoft.com/office/drawing/2014/main" xmlns="" val="2300525424"/>
                    </a:ext>
                  </a:extLst>
                </a:gridCol>
                <a:gridCol w="1214339">
                  <a:extLst>
                    <a:ext uri="{9D8B030D-6E8A-4147-A177-3AD203B41FA5}">
                      <a16:colId xmlns:a16="http://schemas.microsoft.com/office/drawing/2014/main" xmlns="" val="3546519231"/>
                    </a:ext>
                  </a:extLst>
                </a:gridCol>
                <a:gridCol w="1051705">
                  <a:extLst>
                    <a:ext uri="{9D8B030D-6E8A-4147-A177-3AD203B41FA5}">
                      <a16:colId xmlns:a16="http://schemas.microsoft.com/office/drawing/2014/main" xmlns="" val="3032072214"/>
                    </a:ext>
                  </a:extLst>
                </a:gridCol>
                <a:gridCol w="986650">
                  <a:extLst>
                    <a:ext uri="{9D8B030D-6E8A-4147-A177-3AD203B41FA5}">
                      <a16:colId xmlns:a16="http://schemas.microsoft.com/office/drawing/2014/main" xmlns="" val="3932928895"/>
                    </a:ext>
                  </a:extLst>
                </a:gridCol>
                <a:gridCol w="910754">
                  <a:extLst>
                    <a:ext uri="{9D8B030D-6E8A-4147-A177-3AD203B41FA5}">
                      <a16:colId xmlns:a16="http://schemas.microsoft.com/office/drawing/2014/main" xmlns="" val="4007045502"/>
                    </a:ext>
                  </a:extLst>
                </a:gridCol>
                <a:gridCol w="910755">
                  <a:extLst>
                    <a:ext uri="{9D8B030D-6E8A-4147-A177-3AD203B41FA5}">
                      <a16:colId xmlns:a16="http://schemas.microsoft.com/office/drawing/2014/main" xmlns="" val="2686328841"/>
                    </a:ext>
                  </a:extLst>
                </a:gridCol>
                <a:gridCol w="986650">
                  <a:extLst>
                    <a:ext uri="{9D8B030D-6E8A-4147-A177-3AD203B41FA5}">
                      <a16:colId xmlns:a16="http://schemas.microsoft.com/office/drawing/2014/main" xmlns="" val="668300255"/>
                    </a:ext>
                  </a:extLst>
                </a:gridCol>
                <a:gridCol w="932438">
                  <a:extLst>
                    <a:ext uri="{9D8B030D-6E8A-4147-A177-3AD203B41FA5}">
                      <a16:colId xmlns:a16="http://schemas.microsoft.com/office/drawing/2014/main" xmlns="" val="1698933183"/>
                    </a:ext>
                  </a:extLst>
                </a:gridCol>
                <a:gridCol w="1057410">
                  <a:extLst>
                    <a:ext uri="{9D8B030D-6E8A-4147-A177-3AD203B41FA5}">
                      <a16:colId xmlns:a16="http://schemas.microsoft.com/office/drawing/2014/main" xmlns="" val="2032074014"/>
                    </a:ext>
                  </a:extLst>
                </a:gridCol>
              </a:tblGrid>
              <a:tr h="253905">
                <a:tc rowSpan="3">
                  <a:txBody>
                    <a:bodyPr/>
                    <a:lstStyle/>
                    <a:p>
                      <a:pPr algn="ctr">
                        <a:lnSpc>
                          <a:spcPct val="107000"/>
                        </a:lnSpc>
                        <a:spcAft>
                          <a:spcPts val="0"/>
                        </a:spcAft>
                      </a:pPr>
                      <a:r>
                        <a:rPr lang="fr-FR" sz="1600">
                          <a:effectLst/>
                        </a:rPr>
                        <a:t> </a:t>
                      </a:r>
                      <a:endParaRPr lang="fr-FR" sz="1600">
                        <a:effectLst/>
                        <a:latin typeface="Arial" panose="020B0604020202020204" pitchFamily="34" charset="0"/>
                        <a:ea typeface="Times New Roman" panose="02020603050405020304" pitchFamily="18" charset="0"/>
                      </a:endParaRPr>
                    </a:p>
                  </a:txBody>
                  <a:tcPr marL="44450" marR="44450" marT="0" marB="0" anchor="ctr"/>
                </a:tc>
                <a:tc rowSpan="3">
                  <a:txBody>
                    <a:bodyPr/>
                    <a:lstStyle/>
                    <a:p>
                      <a:pPr algn="ctr">
                        <a:lnSpc>
                          <a:spcPct val="107000"/>
                        </a:lnSpc>
                        <a:spcAft>
                          <a:spcPts val="0"/>
                        </a:spcAft>
                      </a:pPr>
                      <a:r>
                        <a:rPr lang="fr-FR" sz="1600">
                          <a:effectLst/>
                        </a:rPr>
                        <a:t>OS/Actions prioritaires</a:t>
                      </a:r>
                      <a:endParaRPr lang="fr-FR" sz="1600">
                        <a:effectLst/>
                        <a:latin typeface="Arial" panose="020B0604020202020204" pitchFamily="34" charset="0"/>
                        <a:ea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fr-FR" sz="1600" dirty="0">
                          <a:effectLst/>
                        </a:rPr>
                        <a:t>Budget (Millions de FCFA)</a:t>
                      </a:r>
                      <a:endParaRPr lang="fr-FR" sz="1600" dirty="0">
                        <a:effectLst/>
                        <a:latin typeface="Arial" panose="020B0604020202020204" pitchFamily="34" charset="0"/>
                        <a:ea typeface="Times New Roman" panose="02020603050405020304" pitchFamily="18" charset="0"/>
                      </a:endParaRPr>
                    </a:p>
                  </a:txBody>
                  <a:tcPr marL="44450" marR="44450" marT="0" marB="0" anchor="ctr"/>
                </a:tc>
                <a:tc hMerge="1">
                  <a:txBody>
                    <a:bodyPr/>
                    <a:lstStyle/>
                    <a:p>
                      <a:endParaRPr lang="fr-FR"/>
                    </a:p>
                  </a:txBody>
                  <a:tcPr/>
                </a:tc>
                <a:tc gridSpan="6">
                  <a:txBody>
                    <a:bodyPr/>
                    <a:lstStyle/>
                    <a:p>
                      <a:pPr algn="ctr">
                        <a:lnSpc>
                          <a:spcPct val="107000"/>
                        </a:lnSpc>
                        <a:spcAft>
                          <a:spcPts val="0"/>
                        </a:spcAft>
                      </a:pPr>
                      <a:r>
                        <a:rPr lang="fr-FR" sz="1600">
                          <a:effectLst/>
                        </a:rPr>
                        <a:t>Plan de financement </a:t>
                      </a:r>
                      <a:endParaRPr lang="fr-FR" sz="1600">
                        <a:effectLst/>
                        <a:latin typeface="Arial" panose="020B0604020202020204" pitchFamily="34" charset="0"/>
                        <a:ea typeface="Times New Roman" panose="02020603050405020304" pitchFamily="18" charset="0"/>
                      </a:endParaRPr>
                    </a:p>
                  </a:txBody>
                  <a:tcPr marL="44450" marR="44450" marT="0" marB="0" anchor="ct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xmlns="" val="186966881"/>
                  </a:ext>
                </a:extLst>
              </a:tr>
              <a:tr h="319376">
                <a:tc vMerge="1">
                  <a:txBody>
                    <a:bodyPr/>
                    <a:lstStyle/>
                    <a:p>
                      <a:endParaRPr lang="fr-FR"/>
                    </a:p>
                  </a:txBody>
                  <a:tcPr/>
                </a:tc>
                <a:tc vMerge="1">
                  <a:txBody>
                    <a:bodyPr/>
                    <a:lstStyle/>
                    <a:p>
                      <a:endParaRPr lang="fr-FR"/>
                    </a:p>
                  </a:txBody>
                  <a:tcPr/>
                </a:tc>
                <a:tc rowSpan="2">
                  <a:txBody>
                    <a:bodyPr/>
                    <a:lstStyle/>
                    <a:p>
                      <a:pPr algn="ctr">
                        <a:lnSpc>
                          <a:spcPct val="107000"/>
                        </a:lnSpc>
                        <a:spcAft>
                          <a:spcPts val="0"/>
                        </a:spcAft>
                      </a:pPr>
                      <a:r>
                        <a:rPr lang="fr-FR" sz="1400" dirty="0">
                          <a:effectLst/>
                        </a:rPr>
                        <a:t>2017-2025</a:t>
                      </a:r>
                      <a:endParaRPr lang="fr-FR" sz="1400" dirty="0">
                        <a:effectLst/>
                        <a:latin typeface="Arial" panose="020B0604020202020204" pitchFamily="34" charset="0"/>
                        <a:ea typeface="Times New Roman" panose="02020603050405020304" pitchFamily="18" charset="0"/>
                      </a:endParaRPr>
                    </a:p>
                  </a:txBody>
                  <a:tcPr marL="44450" marR="44450" marT="0" marB="0" anchor="ctr"/>
                </a:tc>
                <a:tc rowSpan="2">
                  <a:txBody>
                    <a:bodyPr/>
                    <a:lstStyle/>
                    <a:p>
                      <a:pPr algn="ctr">
                        <a:lnSpc>
                          <a:spcPct val="107000"/>
                        </a:lnSpc>
                        <a:spcAft>
                          <a:spcPts val="0"/>
                        </a:spcAft>
                      </a:pPr>
                      <a:r>
                        <a:rPr lang="fr-FR" sz="1400" dirty="0">
                          <a:effectLst/>
                        </a:rPr>
                        <a:t>2026-2030</a:t>
                      </a:r>
                      <a:endParaRPr lang="fr-FR" sz="1400" dirty="0">
                        <a:effectLst/>
                        <a:latin typeface="Arial" panose="020B0604020202020204" pitchFamily="34" charset="0"/>
                        <a:ea typeface="Times New Roman" panose="02020603050405020304" pitchFamily="18" charset="0"/>
                      </a:endParaRPr>
                    </a:p>
                  </a:txBody>
                  <a:tcPr marL="44450" marR="44450" marT="0" marB="0" anchor="ctr"/>
                </a:tc>
                <a:tc gridSpan="2">
                  <a:txBody>
                    <a:bodyPr/>
                    <a:lstStyle/>
                    <a:p>
                      <a:pPr algn="ctr">
                        <a:lnSpc>
                          <a:spcPct val="107000"/>
                        </a:lnSpc>
                        <a:spcAft>
                          <a:spcPts val="0"/>
                        </a:spcAft>
                      </a:pPr>
                      <a:r>
                        <a:rPr lang="fr-FR" sz="1600">
                          <a:effectLst/>
                        </a:rPr>
                        <a:t>Etat (30%)</a:t>
                      </a:r>
                      <a:endParaRPr lang="fr-FR" sz="1600">
                        <a:effectLst/>
                        <a:latin typeface="Arial" panose="020B0604020202020204" pitchFamily="34" charset="0"/>
                        <a:ea typeface="Times New Roman" panose="02020603050405020304" pitchFamily="18" charset="0"/>
                      </a:endParaRPr>
                    </a:p>
                  </a:txBody>
                  <a:tcPr marL="44450" marR="44450" marT="0" marB="0" anchor="ctr"/>
                </a:tc>
                <a:tc hMerge="1">
                  <a:txBody>
                    <a:bodyPr/>
                    <a:lstStyle/>
                    <a:p>
                      <a:endParaRPr lang="fr-FR"/>
                    </a:p>
                  </a:txBody>
                  <a:tcPr/>
                </a:tc>
                <a:tc gridSpan="2">
                  <a:txBody>
                    <a:bodyPr/>
                    <a:lstStyle/>
                    <a:p>
                      <a:pPr algn="ctr">
                        <a:lnSpc>
                          <a:spcPct val="107000"/>
                        </a:lnSpc>
                        <a:spcAft>
                          <a:spcPts val="0"/>
                        </a:spcAft>
                      </a:pPr>
                      <a:r>
                        <a:rPr lang="fr-FR" sz="1600">
                          <a:effectLst/>
                        </a:rPr>
                        <a:t>FGE (20%)</a:t>
                      </a:r>
                      <a:endParaRPr lang="fr-FR" sz="1600">
                        <a:effectLst/>
                        <a:latin typeface="Arial" panose="020B0604020202020204" pitchFamily="34" charset="0"/>
                        <a:ea typeface="Times New Roman" panose="02020603050405020304" pitchFamily="18" charset="0"/>
                      </a:endParaRPr>
                    </a:p>
                  </a:txBody>
                  <a:tcPr marL="44450" marR="44450" marT="0" marB="0" anchor="ctr"/>
                </a:tc>
                <a:tc hMerge="1">
                  <a:txBody>
                    <a:bodyPr/>
                    <a:lstStyle/>
                    <a:p>
                      <a:endParaRPr lang="fr-FR"/>
                    </a:p>
                  </a:txBody>
                  <a:tcPr/>
                </a:tc>
                <a:tc gridSpan="2">
                  <a:txBody>
                    <a:bodyPr/>
                    <a:lstStyle/>
                    <a:p>
                      <a:pPr algn="ctr">
                        <a:lnSpc>
                          <a:spcPct val="107000"/>
                        </a:lnSpc>
                        <a:spcAft>
                          <a:spcPts val="0"/>
                        </a:spcAft>
                      </a:pPr>
                      <a:r>
                        <a:rPr lang="fr-FR" sz="1600">
                          <a:effectLst/>
                        </a:rPr>
                        <a:t>PTF (50%)</a:t>
                      </a:r>
                      <a:endParaRPr lang="fr-FR" sz="1600">
                        <a:effectLst/>
                        <a:latin typeface="Arial" panose="020B0604020202020204" pitchFamily="34" charset="0"/>
                        <a:ea typeface="Times New Roman" panose="02020603050405020304" pitchFamily="18" charset="0"/>
                      </a:endParaRPr>
                    </a:p>
                  </a:txBody>
                  <a:tcPr marL="44450" marR="44450" marT="0" marB="0" anchor="ctr"/>
                </a:tc>
                <a:tc hMerge="1">
                  <a:txBody>
                    <a:bodyPr/>
                    <a:lstStyle/>
                    <a:p>
                      <a:endParaRPr lang="fr-FR"/>
                    </a:p>
                  </a:txBody>
                  <a:tcPr/>
                </a:tc>
                <a:extLst>
                  <a:ext uri="{0D108BD9-81ED-4DB2-BD59-A6C34878D82A}">
                    <a16:rowId xmlns:a16="http://schemas.microsoft.com/office/drawing/2014/main" xmlns="" val="3941573387"/>
                  </a:ext>
                </a:extLst>
              </a:tr>
              <a:tr h="323708">
                <a:tc vMerge="1">
                  <a:txBody>
                    <a:bodyPr/>
                    <a:lstStyle/>
                    <a:p>
                      <a:endParaRPr lang="fr-FR"/>
                    </a:p>
                  </a:txBody>
                  <a:tcPr/>
                </a:tc>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a:lnSpc>
                          <a:spcPct val="107000"/>
                        </a:lnSpc>
                        <a:spcAft>
                          <a:spcPts val="0"/>
                        </a:spcAft>
                      </a:pPr>
                      <a:r>
                        <a:rPr lang="fr-FR" sz="1400" dirty="0">
                          <a:effectLst/>
                        </a:rPr>
                        <a:t>2017-2025</a:t>
                      </a:r>
                      <a:endParaRPr lang="fr-FR" sz="1400" dirty="0">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400" dirty="0">
                          <a:effectLst/>
                        </a:rPr>
                        <a:t>2026-2030</a:t>
                      </a:r>
                      <a:endParaRPr lang="fr-FR" sz="1400" dirty="0">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400" dirty="0">
                          <a:effectLst/>
                        </a:rPr>
                        <a:t>2017-2025</a:t>
                      </a:r>
                      <a:endParaRPr lang="fr-FR" sz="1400" dirty="0">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400" dirty="0">
                          <a:effectLst/>
                        </a:rPr>
                        <a:t>2026-2030</a:t>
                      </a:r>
                      <a:endParaRPr lang="fr-FR" sz="1400" dirty="0">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400" dirty="0">
                          <a:effectLst/>
                        </a:rPr>
                        <a:t>2017-2025</a:t>
                      </a:r>
                      <a:endParaRPr lang="fr-FR" sz="1400" dirty="0">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400" dirty="0">
                          <a:effectLst/>
                        </a:rPr>
                        <a:t>2026-2030</a:t>
                      </a:r>
                      <a:endParaRPr lang="fr-FR" sz="1400" dirty="0">
                        <a:effectLst/>
                        <a:latin typeface="Arial" panose="020B0604020202020204" pitchFamily="34" charset="0"/>
                        <a:ea typeface="Times New Roman" panose="02020603050405020304" pitchFamily="18" charset="0"/>
                      </a:endParaRPr>
                    </a:p>
                  </a:txBody>
                  <a:tcPr marL="44450" marR="44450" marT="0" marB="0" anchor="ctr"/>
                </a:tc>
                <a:extLst>
                  <a:ext uri="{0D108BD9-81ED-4DB2-BD59-A6C34878D82A}">
                    <a16:rowId xmlns:a16="http://schemas.microsoft.com/office/drawing/2014/main" xmlns="" val="2155338426"/>
                  </a:ext>
                </a:extLst>
              </a:tr>
              <a:tr h="788790">
                <a:tc>
                  <a:txBody>
                    <a:bodyPr/>
                    <a:lstStyle/>
                    <a:p>
                      <a:pPr algn="just">
                        <a:lnSpc>
                          <a:spcPct val="107000"/>
                        </a:lnSpc>
                        <a:spcAft>
                          <a:spcPts val="0"/>
                        </a:spcAft>
                      </a:pPr>
                      <a:endParaRPr lang="fr-FR" sz="1600" dirty="0">
                        <a:effectLst/>
                        <a:latin typeface="Arial" panose="020B0604020202020204" pitchFamily="34" charset="0"/>
                        <a:ea typeface="Times New Roman" panose="02020603050405020304" pitchFamily="18" charset="0"/>
                      </a:endParaRPr>
                    </a:p>
                  </a:txBody>
                  <a:tcPr marL="44450" marR="44450" marT="0" marB="0" anchor="ctr"/>
                </a:tc>
                <a:tc>
                  <a:txBody>
                    <a:bodyPr/>
                    <a:lstStyle/>
                    <a:p>
                      <a:pPr algn="just">
                        <a:lnSpc>
                          <a:spcPct val="107000"/>
                        </a:lnSpc>
                        <a:spcAft>
                          <a:spcPts val="0"/>
                        </a:spcAft>
                      </a:pPr>
                      <a:r>
                        <a:rPr lang="fr-FR" sz="1600" dirty="0">
                          <a:effectLst/>
                        </a:rPr>
                        <a:t>OS1: Renforcer la gouvernance et les instruments de gestion des ressources en eau </a:t>
                      </a:r>
                      <a:endParaRPr lang="fr-FR" sz="1600" dirty="0">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6 800</a:t>
                      </a:r>
                      <a:endParaRPr lang="fr-FR" sz="1600">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2 150</a:t>
                      </a:r>
                      <a:endParaRPr lang="fr-FR" sz="1600">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2 040</a:t>
                      </a:r>
                      <a:endParaRPr lang="fr-FR" sz="1600">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645</a:t>
                      </a:r>
                      <a:endParaRPr lang="fr-FR" sz="1600">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1 360</a:t>
                      </a:r>
                      <a:endParaRPr lang="fr-FR" sz="1600">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430</a:t>
                      </a:r>
                      <a:endParaRPr lang="fr-FR" sz="1600">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3 400</a:t>
                      </a:r>
                      <a:endParaRPr lang="fr-FR" sz="1600">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1 075</a:t>
                      </a:r>
                      <a:endParaRPr lang="fr-FR" sz="1600">
                        <a:effectLst/>
                        <a:latin typeface="Arial" panose="020B0604020202020204" pitchFamily="34" charset="0"/>
                        <a:ea typeface="Times New Roman" panose="02020603050405020304" pitchFamily="18" charset="0"/>
                      </a:endParaRPr>
                    </a:p>
                  </a:txBody>
                  <a:tcPr marL="44450" marR="44450" marT="0" marB="0" anchor="ctr"/>
                </a:tc>
                <a:extLst>
                  <a:ext uri="{0D108BD9-81ED-4DB2-BD59-A6C34878D82A}">
                    <a16:rowId xmlns:a16="http://schemas.microsoft.com/office/drawing/2014/main" xmlns="" val="3686522193"/>
                  </a:ext>
                </a:extLst>
              </a:tr>
              <a:tr h="788790">
                <a:tc>
                  <a:txBody>
                    <a:bodyPr/>
                    <a:lstStyle/>
                    <a:p>
                      <a:pPr algn="just">
                        <a:lnSpc>
                          <a:spcPct val="107000"/>
                        </a:lnSpc>
                        <a:spcAft>
                          <a:spcPts val="0"/>
                        </a:spcAft>
                      </a:pPr>
                      <a:endParaRPr lang="fr-FR" sz="1600">
                        <a:effectLst/>
                        <a:latin typeface="Arial" panose="020B0604020202020204" pitchFamily="34" charset="0"/>
                        <a:ea typeface="Times New Roman" panose="02020603050405020304" pitchFamily="18" charset="0"/>
                      </a:endParaRPr>
                    </a:p>
                  </a:txBody>
                  <a:tcPr marL="44450" marR="44450" marT="0" marB="0" anchor="ctr"/>
                </a:tc>
                <a:tc>
                  <a:txBody>
                    <a:bodyPr/>
                    <a:lstStyle/>
                    <a:p>
                      <a:pPr algn="just">
                        <a:lnSpc>
                          <a:spcPct val="107000"/>
                        </a:lnSpc>
                        <a:spcAft>
                          <a:spcPts val="0"/>
                        </a:spcAft>
                      </a:pPr>
                      <a:r>
                        <a:rPr lang="fr-FR" sz="1600" dirty="0">
                          <a:effectLst/>
                        </a:rPr>
                        <a:t>OS2: Préserver l’intégrité des masses d’eau et améliorer durablement la qualité de l’eau et des services</a:t>
                      </a:r>
                      <a:endParaRPr lang="fr-FR" sz="1600" dirty="0">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5 310</a:t>
                      </a:r>
                      <a:endParaRPr lang="fr-FR" sz="1600">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3 600</a:t>
                      </a:r>
                      <a:endParaRPr lang="fr-FR" sz="1600">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1 593</a:t>
                      </a:r>
                      <a:endParaRPr lang="fr-FR" sz="1600">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1 080</a:t>
                      </a:r>
                      <a:endParaRPr lang="fr-FR" sz="1600">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1 062</a:t>
                      </a:r>
                      <a:endParaRPr lang="fr-FR" sz="1600">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720</a:t>
                      </a:r>
                      <a:endParaRPr lang="fr-FR" sz="1600">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2 655</a:t>
                      </a:r>
                      <a:endParaRPr lang="fr-FR" sz="1600">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1 800</a:t>
                      </a:r>
                      <a:endParaRPr lang="fr-FR" sz="1600">
                        <a:effectLst/>
                        <a:latin typeface="Arial" panose="020B0604020202020204" pitchFamily="34" charset="0"/>
                        <a:ea typeface="Times New Roman" panose="02020603050405020304" pitchFamily="18" charset="0"/>
                      </a:endParaRPr>
                    </a:p>
                  </a:txBody>
                  <a:tcPr marL="44450" marR="44450" marT="0" marB="0" anchor="ctr"/>
                </a:tc>
                <a:extLst>
                  <a:ext uri="{0D108BD9-81ED-4DB2-BD59-A6C34878D82A}">
                    <a16:rowId xmlns:a16="http://schemas.microsoft.com/office/drawing/2014/main" xmlns="" val="2532887018"/>
                  </a:ext>
                </a:extLst>
              </a:tr>
              <a:tr h="788790">
                <a:tc>
                  <a:txBody>
                    <a:bodyPr/>
                    <a:lstStyle/>
                    <a:p>
                      <a:pPr algn="just">
                        <a:lnSpc>
                          <a:spcPct val="107000"/>
                        </a:lnSpc>
                        <a:spcAft>
                          <a:spcPts val="0"/>
                        </a:spcAft>
                      </a:pPr>
                      <a:endParaRPr lang="fr-FR" sz="1600">
                        <a:effectLst/>
                        <a:latin typeface="Arial" panose="020B0604020202020204" pitchFamily="34" charset="0"/>
                        <a:ea typeface="Times New Roman" panose="02020603050405020304" pitchFamily="18" charset="0"/>
                      </a:endParaRPr>
                    </a:p>
                  </a:txBody>
                  <a:tcPr marL="44450" marR="44450" marT="0" marB="0" anchor="ctr"/>
                </a:tc>
                <a:tc>
                  <a:txBody>
                    <a:bodyPr/>
                    <a:lstStyle/>
                    <a:p>
                      <a:pPr algn="just">
                        <a:lnSpc>
                          <a:spcPct val="107000"/>
                        </a:lnSpc>
                        <a:spcAft>
                          <a:spcPts val="0"/>
                        </a:spcAft>
                      </a:pPr>
                      <a:r>
                        <a:rPr lang="fr-FR" sz="1600" dirty="0">
                          <a:effectLst/>
                        </a:rPr>
                        <a:t>OS3: Promouvoir la gestion intégrée et durable des eaux dans un contexte de Changement Climatique</a:t>
                      </a:r>
                      <a:endParaRPr lang="fr-FR" sz="1600" dirty="0">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19 550</a:t>
                      </a:r>
                      <a:endParaRPr lang="fr-FR" sz="1600">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155 000</a:t>
                      </a:r>
                      <a:endParaRPr lang="fr-FR" sz="1600">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5 865</a:t>
                      </a:r>
                      <a:endParaRPr lang="fr-FR" sz="1600">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46 500</a:t>
                      </a:r>
                      <a:endParaRPr lang="fr-FR" sz="1600">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3 910</a:t>
                      </a:r>
                      <a:endParaRPr lang="fr-FR" sz="1600">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31 000</a:t>
                      </a:r>
                      <a:endParaRPr lang="fr-FR" sz="1600">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9 775</a:t>
                      </a:r>
                      <a:endParaRPr lang="fr-FR" sz="1600">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77 500</a:t>
                      </a:r>
                      <a:endParaRPr lang="fr-FR" sz="1600">
                        <a:effectLst/>
                        <a:latin typeface="Arial" panose="020B0604020202020204" pitchFamily="34" charset="0"/>
                        <a:ea typeface="Times New Roman" panose="02020603050405020304" pitchFamily="18" charset="0"/>
                      </a:endParaRPr>
                    </a:p>
                  </a:txBody>
                  <a:tcPr marL="44450" marR="44450" marT="0" marB="0" anchor="ctr"/>
                </a:tc>
                <a:extLst>
                  <a:ext uri="{0D108BD9-81ED-4DB2-BD59-A6C34878D82A}">
                    <a16:rowId xmlns:a16="http://schemas.microsoft.com/office/drawing/2014/main" xmlns="" val="3394890440"/>
                  </a:ext>
                </a:extLst>
              </a:tr>
              <a:tr h="655613">
                <a:tc>
                  <a:txBody>
                    <a:bodyPr/>
                    <a:lstStyle/>
                    <a:p>
                      <a:pPr algn="just">
                        <a:lnSpc>
                          <a:spcPct val="107000"/>
                        </a:lnSpc>
                        <a:spcAft>
                          <a:spcPts val="0"/>
                        </a:spcAft>
                      </a:pPr>
                      <a:endParaRPr lang="fr-FR" sz="1600">
                        <a:effectLst/>
                        <a:latin typeface="Arial" panose="020B0604020202020204" pitchFamily="34" charset="0"/>
                        <a:ea typeface="Times New Roman" panose="02020603050405020304" pitchFamily="18" charset="0"/>
                      </a:endParaRPr>
                    </a:p>
                  </a:txBody>
                  <a:tcPr marL="44450" marR="44450" marT="0" marB="0" anchor="ctr"/>
                </a:tc>
                <a:tc>
                  <a:txBody>
                    <a:bodyPr/>
                    <a:lstStyle/>
                    <a:p>
                      <a:pPr algn="just">
                        <a:lnSpc>
                          <a:spcPct val="107000"/>
                        </a:lnSpc>
                        <a:spcAft>
                          <a:spcPts val="0"/>
                        </a:spcAft>
                      </a:pPr>
                      <a:r>
                        <a:rPr lang="fr-FR" sz="1600" dirty="0">
                          <a:effectLst/>
                        </a:rPr>
                        <a:t>OS4: Promouvoir la valorisation des eaux </a:t>
                      </a:r>
                      <a:endParaRPr lang="fr-FR" sz="1600" dirty="0">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83 600</a:t>
                      </a:r>
                      <a:endParaRPr lang="fr-FR" sz="1600">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87 200</a:t>
                      </a:r>
                      <a:endParaRPr lang="fr-FR" sz="1600">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25 080</a:t>
                      </a:r>
                      <a:endParaRPr lang="fr-FR" sz="1600">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26 160</a:t>
                      </a:r>
                      <a:endParaRPr lang="fr-FR" sz="1600">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16 720</a:t>
                      </a:r>
                      <a:endParaRPr lang="fr-FR" sz="1600">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17 440</a:t>
                      </a:r>
                      <a:endParaRPr lang="fr-FR" sz="1600">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41 800</a:t>
                      </a:r>
                      <a:endParaRPr lang="fr-FR" sz="1600">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43 600</a:t>
                      </a:r>
                      <a:endParaRPr lang="fr-FR" sz="1600">
                        <a:effectLst/>
                        <a:latin typeface="Arial" panose="020B0604020202020204" pitchFamily="34" charset="0"/>
                        <a:ea typeface="Times New Roman" panose="02020603050405020304" pitchFamily="18" charset="0"/>
                      </a:endParaRPr>
                    </a:p>
                  </a:txBody>
                  <a:tcPr marL="44450" marR="44450" marT="0" marB="0" anchor="ctr"/>
                </a:tc>
                <a:extLst>
                  <a:ext uri="{0D108BD9-81ED-4DB2-BD59-A6C34878D82A}">
                    <a16:rowId xmlns:a16="http://schemas.microsoft.com/office/drawing/2014/main" xmlns="" val="2127844325"/>
                  </a:ext>
                </a:extLst>
              </a:tr>
              <a:tr h="521347">
                <a:tc>
                  <a:txBody>
                    <a:bodyPr/>
                    <a:lstStyle/>
                    <a:p>
                      <a:pPr algn="just">
                        <a:lnSpc>
                          <a:spcPct val="107000"/>
                        </a:lnSpc>
                        <a:spcAft>
                          <a:spcPts val="0"/>
                        </a:spcAft>
                      </a:pPr>
                      <a:endParaRPr lang="fr-FR" sz="1600" dirty="0">
                        <a:effectLst/>
                        <a:latin typeface="Arial" panose="020B0604020202020204" pitchFamily="34" charset="0"/>
                        <a:ea typeface="Times New Roman" panose="02020603050405020304" pitchFamily="18" charset="0"/>
                      </a:endParaRPr>
                    </a:p>
                  </a:txBody>
                  <a:tcPr marL="44450" marR="44450" marT="0" marB="0" anchor="ctr"/>
                </a:tc>
                <a:tc>
                  <a:txBody>
                    <a:bodyPr/>
                    <a:lstStyle/>
                    <a:p>
                      <a:pPr algn="just">
                        <a:lnSpc>
                          <a:spcPct val="107000"/>
                        </a:lnSpc>
                        <a:spcAft>
                          <a:spcPts val="0"/>
                        </a:spcAft>
                      </a:pPr>
                      <a:r>
                        <a:rPr lang="fr-FR" sz="1600" dirty="0">
                          <a:effectLst/>
                        </a:rPr>
                        <a:t>OS5: Améliorer et diffuser les connaissances sur les ressources en eau</a:t>
                      </a:r>
                      <a:endParaRPr lang="fr-FR" sz="1600" dirty="0">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4 750</a:t>
                      </a:r>
                      <a:endParaRPr lang="fr-FR" sz="1600">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2 550</a:t>
                      </a:r>
                      <a:endParaRPr lang="fr-FR" sz="1600">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1 425</a:t>
                      </a:r>
                      <a:endParaRPr lang="fr-FR" sz="1600">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765</a:t>
                      </a:r>
                      <a:endParaRPr lang="fr-FR" sz="1600">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dirty="0">
                          <a:effectLst/>
                        </a:rPr>
                        <a:t>950</a:t>
                      </a:r>
                      <a:endParaRPr lang="fr-FR" sz="1600" dirty="0">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510</a:t>
                      </a:r>
                      <a:endParaRPr lang="fr-FR" sz="1600">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2 375</a:t>
                      </a:r>
                      <a:endParaRPr lang="fr-FR" sz="1600">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1 275</a:t>
                      </a:r>
                      <a:endParaRPr lang="fr-FR" sz="1600">
                        <a:effectLst/>
                        <a:latin typeface="Arial" panose="020B0604020202020204" pitchFamily="34" charset="0"/>
                        <a:ea typeface="Times New Roman" panose="02020603050405020304" pitchFamily="18" charset="0"/>
                      </a:endParaRPr>
                    </a:p>
                  </a:txBody>
                  <a:tcPr marL="44450" marR="44450" marT="0" marB="0" anchor="ctr"/>
                </a:tc>
                <a:extLst>
                  <a:ext uri="{0D108BD9-81ED-4DB2-BD59-A6C34878D82A}">
                    <a16:rowId xmlns:a16="http://schemas.microsoft.com/office/drawing/2014/main" xmlns="" val="1108309688"/>
                  </a:ext>
                </a:extLst>
              </a:tr>
              <a:tr h="655613">
                <a:tc gridSpan="2">
                  <a:txBody>
                    <a:bodyPr/>
                    <a:lstStyle/>
                    <a:p>
                      <a:pPr algn="ctr">
                        <a:lnSpc>
                          <a:spcPct val="107000"/>
                        </a:lnSpc>
                        <a:spcAft>
                          <a:spcPts val="0"/>
                        </a:spcAft>
                      </a:pPr>
                      <a:r>
                        <a:rPr lang="fr-FR" sz="1600" dirty="0">
                          <a:effectLst/>
                        </a:rPr>
                        <a:t>TOTAL GENERAL 2017-2025 et 2026-2030</a:t>
                      </a:r>
                      <a:endParaRPr lang="fr-FR" sz="1600" dirty="0">
                        <a:effectLst/>
                        <a:latin typeface="Arial" panose="020B0604020202020204" pitchFamily="34" charset="0"/>
                        <a:ea typeface="Times New Roman" panose="02020603050405020304" pitchFamily="18" charset="0"/>
                      </a:endParaRPr>
                    </a:p>
                  </a:txBody>
                  <a:tcPr marL="44450" marR="44450" marT="0" marB="0" anchor="ctr"/>
                </a:tc>
                <a:tc hMerge="1">
                  <a:txBody>
                    <a:bodyPr/>
                    <a:lstStyle/>
                    <a:p>
                      <a:endParaRPr lang="fr-FR"/>
                    </a:p>
                  </a:txBody>
                  <a:tcPr/>
                </a:tc>
                <a:tc>
                  <a:txBody>
                    <a:bodyPr/>
                    <a:lstStyle/>
                    <a:p>
                      <a:pPr algn="ctr">
                        <a:lnSpc>
                          <a:spcPct val="107000"/>
                        </a:lnSpc>
                        <a:spcAft>
                          <a:spcPts val="0"/>
                        </a:spcAft>
                      </a:pPr>
                      <a:r>
                        <a:rPr lang="fr-FR" sz="1600" b="1">
                          <a:solidFill>
                            <a:srgbClr val="FF0000"/>
                          </a:solidFill>
                          <a:effectLst/>
                        </a:rPr>
                        <a:t>120 010</a:t>
                      </a:r>
                      <a:endParaRPr lang="fr-FR" sz="1600" b="1">
                        <a:solidFill>
                          <a:srgbClr val="FF0000"/>
                        </a:solidFill>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b="1" dirty="0">
                          <a:solidFill>
                            <a:srgbClr val="FF0000"/>
                          </a:solidFill>
                          <a:effectLst/>
                        </a:rPr>
                        <a:t>250 500</a:t>
                      </a:r>
                      <a:endParaRPr lang="fr-FR" sz="1600" b="1" dirty="0">
                        <a:solidFill>
                          <a:srgbClr val="FF0000"/>
                        </a:solidFill>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36 003</a:t>
                      </a:r>
                      <a:endParaRPr lang="fr-FR" sz="1600">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dirty="0">
                          <a:effectLst/>
                        </a:rPr>
                        <a:t>75 150</a:t>
                      </a:r>
                      <a:endParaRPr lang="fr-FR" sz="1600" dirty="0">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24 002</a:t>
                      </a:r>
                      <a:endParaRPr lang="fr-FR" sz="1600">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50 100</a:t>
                      </a:r>
                      <a:endParaRPr lang="fr-FR" sz="1600">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60 005</a:t>
                      </a:r>
                      <a:endParaRPr lang="fr-FR" sz="1600">
                        <a:effectLst/>
                        <a:latin typeface="Arial" panose="020B0604020202020204" pitchFamily="34" charset="0"/>
                        <a:ea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600">
                          <a:effectLst/>
                        </a:rPr>
                        <a:t>125 250</a:t>
                      </a:r>
                      <a:endParaRPr lang="fr-FR" sz="1600">
                        <a:effectLst/>
                        <a:latin typeface="Arial" panose="020B0604020202020204" pitchFamily="34" charset="0"/>
                        <a:ea typeface="Times New Roman" panose="02020603050405020304" pitchFamily="18" charset="0"/>
                      </a:endParaRPr>
                    </a:p>
                  </a:txBody>
                  <a:tcPr marL="44450" marR="44450" marT="0" marB="0" anchor="ctr"/>
                </a:tc>
                <a:extLst>
                  <a:ext uri="{0D108BD9-81ED-4DB2-BD59-A6C34878D82A}">
                    <a16:rowId xmlns:a16="http://schemas.microsoft.com/office/drawing/2014/main" xmlns="" val="1364516443"/>
                  </a:ext>
                </a:extLst>
              </a:tr>
              <a:tr h="319376">
                <a:tc gridSpan="2">
                  <a:txBody>
                    <a:bodyPr/>
                    <a:lstStyle/>
                    <a:p>
                      <a:pPr algn="ctr">
                        <a:lnSpc>
                          <a:spcPct val="107000"/>
                        </a:lnSpc>
                        <a:spcAft>
                          <a:spcPts val="0"/>
                        </a:spcAft>
                      </a:pPr>
                      <a:r>
                        <a:rPr lang="fr-FR" sz="1600" dirty="0">
                          <a:effectLst/>
                        </a:rPr>
                        <a:t>TOTAL GENERAL 2030</a:t>
                      </a:r>
                      <a:endParaRPr lang="fr-FR" sz="1600" dirty="0">
                        <a:effectLst/>
                        <a:latin typeface="Arial" panose="020B0604020202020204" pitchFamily="34" charset="0"/>
                        <a:ea typeface="Times New Roman" panose="02020603050405020304" pitchFamily="18" charset="0"/>
                      </a:endParaRPr>
                    </a:p>
                  </a:txBody>
                  <a:tcPr marL="44450" marR="44450" marT="0" marB="0" anchor="ctr"/>
                </a:tc>
                <a:tc hMerge="1">
                  <a:txBody>
                    <a:bodyPr/>
                    <a:lstStyle/>
                    <a:p>
                      <a:endParaRPr lang="fr-FR"/>
                    </a:p>
                  </a:txBody>
                  <a:tcPr/>
                </a:tc>
                <a:tc gridSpan="2">
                  <a:txBody>
                    <a:bodyPr/>
                    <a:lstStyle/>
                    <a:p>
                      <a:pPr algn="ctr">
                        <a:lnSpc>
                          <a:spcPct val="107000"/>
                        </a:lnSpc>
                        <a:spcAft>
                          <a:spcPts val="0"/>
                        </a:spcAft>
                      </a:pPr>
                      <a:r>
                        <a:rPr lang="fr-FR" sz="1600" b="1" dirty="0">
                          <a:solidFill>
                            <a:srgbClr val="FF0000"/>
                          </a:solidFill>
                          <a:effectLst/>
                        </a:rPr>
                        <a:t>370 510</a:t>
                      </a:r>
                      <a:endParaRPr lang="fr-FR" sz="1600" b="1" dirty="0">
                        <a:solidFill>
                          <a:srgbClr val="FF0000"/>
                        </a:solidFill>
                        <a:effectLst/>
                        <a:latin typeface="Arial" panose="020B0604020202020204" pitchFamily="34" charset="0"/>
                        <a:ea typeface="Times New Roman" panose="02020603050405020304" pitchFamily="18" charset="0"/>
                      </a:endParaRPr>
                    </a:p>
                  </a:txBody>
                  <a:tcPr marL="44450" marR="44450" marT="0" marB="0" anchor="ctr"/>
                </a:tc>
                <a:tc hMerge="1">
                  <a:txBody>
                    <a:bodyPr/>
                    <a:lstStyle/>
                    <a:p>
                      <a:endParaRPr lang="fr-FR"/>
                    </a:p>
                  </a:txBody>
                  <a:tcPr/>
                </a:tc>
                <a:tc gridSpan="2">
                  <a:txBody>
                    <a:bodyPr/>
                    <a:lstStyle/>
                    <a:p>
                      <a:pPr algn="ctr">
                        <a:lnSpc>
                          <a:spcPct val="107000"/>
                        </a:lnSpc>
                        <a:spcAft>
                          <a:spcPts val="0"/>
                        </a:spcAft>
                      </a:pPr>
                      <a:r>
                        <a:rPr lang="fr-FR" sz="1600">
                          <a:effectLst/>
                        </a:rPr>
                        <a:t>111 153</a:t>
                      </a:r>
                      <a:endParaRPr lang="fr-FR" sz="1600">
                        <a:effectLst/>
                        <a:latin typeface="Arial" panose="020B0604020202020204" pitchFamily="34" charset="0"/>
                        <a:ea typeface="Times New Roman" panose="02020603050405020304" pitchFamily="18" charset="0"/>
                      </a:endParaRPr>
                    </a:p>
                  </a:txBody>
                  <a:tcPr marL="44450" marR="44450" marT="0" marB="0" anchor="ctr"/>
                </a:tc>
                <a:tc hMerge="1">
                  <a:txBody>
                    <a:bodyPr/>
                    <a:lstStyle/>
                    <a:p>
                      <a:endParaRPr lang="fr-FR"/>
                    </a:p>
                  </a:txBody>
                  <a:tcPr/>
                </a:tc>
                <a:tc gridSpan="2">
                  <a:txBody>
                    <a:bodyPr/>
                    <a:lstStyle/>
                    <a:p>
                      <a:pPr algn="ctr">
                        <a:lnSpc>
                          <a:spcPct val="107000"/>
                        </a:lnSpc>
                        <a:spcAft>
                          <a:spcPts val="0"/>
                        </a:spcAft>
                      </a:pPr>
                      <a:r>
                        <a:rPr lang="fr-FR" sz="1600" dirty="0">
                          <a:effectLst/>
                        </a:rPr>
                        <a:t>74 102</a:t>
                      </a:r>
                      <a:endParaRPr lang="fr-FR" sz="1600" dirty="0">
                        <a:effectLst/>
                        <a:latin typeface="Arial" panose="020B0604020202020204" pitchFamily="34" charset="0"/>
                        <a:ea typeface="Times New Roman" panose="02020603050405020304" pitchFamily="18" charset="0"/>
                      </a:endParaRPr>
                    </a:p>
                  </a:txBody>
                  <a:tcPr marL="44450" marR="44450" marT="0" marB="0" anchor="ctr"/>
                </a:tc>
                <a:tc hMerge="1">
                  <a:txBody>
                    <a:bodyPr/>
                    <a:lstStyle/>
                    <a:p>
                      <a:endParaRPr lang="fr-FR"/>
                    </a:p>
                  </a:txBody>
                  <a:tcPr/>
                </a:tc>
                <a:tc gridSpan="2">
                  <a:txBody>
                    <a:bodyPr/>
                    <a:lstStyle/>
                    <a:p>
                      <a:pPr algn="ctr">
                        <a:lnSpc>
                          <a:spcPct val="107000"/>
                        </a:lnSpc>
                        <a:spcAft>
                          <a:spcPts val="0"/>
                        </a:spcAft>
                      </a:pPr>
                      <a:r>
                        <a:rPr lang="fr-FR" sz="1600" dirty="0">
                          <a:effectLst/>
                        </a:rPr>
                        <a:t>185 255</a:t>
                      </a:r>
                      <a:endParaRPr lang="fr-FR" sz="1600" dirty="0">
                        <a:effectLst/>
                        <a:latin typeface="Arial" panose="020B0604020202020204" pitchFamily="34" charset="0"/>
                        <a:ea typeface="Times New Roman" panose="02020603050405020304" pitchFamily="18" charset="0"/>
                      </a:endParaRPr>
                    </a:p>
                  </a:txBody>
                  <a:tcPr marL="44450" marR="44450" marT="0" marB="0" anchor="ctr"/>
                </a:tc>
                <a:tc hMerge="1">
                  <a:txBody>
                    <a:bodyPr/>
                    <a:lstStyle/>
                    <a:p>
                      <a:endParaRPr lang="fr-FR"/>
                    </a:p>
                  </a:txBody>
                  <a:tcPr/>
                </a:tc>
                <a:extLst>
                  <a:ext uri="{0D108BD9-81ED-4DB2-BD59-A6C34878D82A}">
                    <a16:rowId xmlns:a16="http://schemas.microsoft.com/office/drawing/2014/main" xmlns="" val="2680889573"/>
                  </a:ext>
                </a:extLst>
              </a:tr>
            </a:tbl>
          </a:graphicData>
        </a:graphic>
      </p:graphicFrame>
    </p:spTree>
    <p:extLst>
      <p:ext uri="{BB962C8B-B14F-4D97-AF65-F5344CB8AC3E}">
        <p14:creationId xmlns:p14="http://schemas.microsoft.com/office/powerpoint/2010/main" val="2516726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96">
            <a:extLst>
              <a:ext uri="{FF2B5EF4-FFF2-40B4-BE49-F238E27FC236}">
                <a16:creationId xmlns:a16="http://schemas.microsoft.com/office/drawing/2014/main" xmlns="" id="{6F3D9A82-703C-4CDB-B6F1-D0CF746E813B}"/>
              </a:ext>
            </a:extLst>
          </p:cNvPr>
          <p:cNvSpPr>
            <a:spLocks noChangeArrowheads="1"/>
          </p:cNvSpPr>
          <p:nvPr/>
        </p:nvSpPr>
        <p:spPr bwMode="gray">
          <a:xfrm>
            <a:off x="108282" y="143993"/>
            <a:ext cx="12023557" cy="440583"/>
          </a:xfrm>
          <a:prstGeom prst="roundRect">
            <a:avLst>
              <a:gd name="adj" fmla="val 50000"/>
            </a:avLst>
          </a:prstGeom>
          <a:solidFill>
            <a:srgbClr val="CCFFFF"/>
          </a:solidFill>
          <a:ln w="28575">
            <a:solidFill>
              <a:schemeClr val="accent1"/>
            </a:solidFill>
            <a:round/>
            <a:headEnd/>
            <a:tailEnd/>
          </a:ln>
        </p:spPr>
        <p:txBody>
          <a:bodyPr wrap="none" anchor="ctr"/>
          <a:lstStyle>
            <a:lvl1pPr marL="514350" indent="-51435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indent="0">
              <a:buNone/>
              <a:defRPr/>
            </a:pPr>
            <a:r>
              <a:rPr lang="fr-FR" sz="2400" b="1" dirty="0">
                <a:solidFill>
                  <a:srgbClr val="0070C0"/>
                </a:solidFill>
              </a:rPr>
              <a:t>5. ANCRAGE INSTITUTIONNEL ET MODALITES DE MISE EN ŒUVRE</a:t>
            </a:r>
          </a:p>
        </p:txBody>
      </p:sp>
      <p:sp>
        <p:nvSpPr>
          <p:cNvPr id="4" name="Rectangle à coins arrondis 24">
            <a:extLst>
              <a:ext uri="{FF2B5EF4-FFF2-40B4-BE49-F238E27FC236}">
                <a16:creationId xmlns:a16="http://schemas.microsoft.com/office/drawing/2014/main" xmlns="" id="{BEF14CBE-813E-401D-87BC-E54EA40D7169}"/>
              </a:ext>
            </a:extLst>
          </p:cNvPr>
          <p:cNvSpPr/>
          <p:nvPr/>
        </p:nvSpPr>
        <p:spPr bwMode="gray">
          <a:xfrm>
            <a:off x="1684997" y="673264"/>
            <a:ext cx="8449606" cy="339107"/>
          </a:xfrm>
          <a:prstGeom prst="roundRect">
            <a:avLst/>
          </a:prstGeom>
          <a:solidFill>
            <a:schemeClr val="accent4">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fr-FR" sz="2400" b="1" dirty="0">
                <a:solidFill>
                  <a:srgbClr val="0070C0"/>
                </a:solidFill>
                <a:latin typeface="Arial" panose="020B0604020202020204" pitchFamily="34" charset="0"/>
                <a:cs typeface="Arial" panose="020B0604020202020204" pitchFamily="34" charset="0"/>
              </a:rPr>
              <a:t>5.1. Pilotage et Coordination </a:t>
            </a:r>
          </a:p>
        </p:txBody>
      </p:sp>
      <p:pic>
        <p:nvPicPr>
          <p:cNvPr id="1026" name="Image 32" descr="E:\Organigramme.jpg">
            <a:extLst>
              <a:ext uri="{FF2B5EF4-FFF2-40B4-BE49-F238E27FC236}">
                <a16:creationId xmlns:a16="http://schemas.microsoft.com/office/drawing/2014/main" xmlns="" id="{F3EB9A14-8ECD-45D8-A7A0-726466544F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229" y="1101059"/>
            <a:ext cx="9644742" cy="5639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6540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96">
            <a:extLst>
              <a:ext uri="{FF2B5EF4-FFF2-40B4-BE49-F238E27FC236}">
                <a16:creationId xmlns:a16="http://schemas.microsoft.com/office/drawing/2014/main" xmlns="" id="{6F3D9A82-703C-4CDB-B6F1-D0CF746E813B}"/>
              </a:ext>
            </a:extLst>
          </p:cNvPr>
          <p:cNvSpPr>
            <a:spLocks noChangeArrowheads="1"/>
          </p:cNvSpPr>
          <p:nvPr/>
        </p:nvSpPr>
        <p:spPr bwMode="gray">
          <a:xfrm>
            <a:off x="63797" y="135596"/>
            <a:ext cx="12023557" cy="440583"/>
          </a:xfrm>
          <a:prstGeom prst="roundRect">
            <a:avLst>
              <a:gd name="adj" fmla="val 50000"/>
            </a:avLst>
          </a:prstGeom>
          <a:solidFill>
            <a:srgbClr val="CCFFFF"/>
          </a:solidFill>
          <a:ln w="28575">
            <a:solidFill>
              <a:schemeClr val="accent1"/>
            </a:solidFill>
            <a:round/>
            <a:headEnd/>
            <a:tailEnd/>
          </a:ln>
        </p:spPr>
        <p:txBody>
          <a:bodyPr wrap="none" anchor="ctr"/>
          <a:lstStyle>
            <a:lvl1pPr marL="514350" indent="-51435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indent="0">
              <a:buNone/>
              <a:defRPr/>
            </a:pPr>
            <a:r>
              <a:rPr lang="fr-FR" sz="2400" b="1" dirty="0">
                <a:solidFill>
                  <a:srgbClr val="0070C0"/>
                </a:solidFill>
              </a:rPr>
              <a:t>5. ANCRAGE INSTITUTIONNEL ET MODALITES DE MISE EN ŒUVRE</a:t>
            </a:r>
          </a:p>
        </p:txBody>
      </p:sp>
      <p:sp>
        <p:nvSpPr>
          <p:cNvPr id="4" name="Rectangle à coins arrondis 24">
            <a:extLst>
              <a:ext uri="{FF2B5EF4-FFF2-40B4-BE49-F238E27FC236}">
                <a16:creationId xmlns:a16="http://schemas.microsoft.com/office/drawing/2014/main" xmlns="" id="{BEF14CBE-813E-401D-87BC-E54EA40D7169}"/>
              </a:ext>
            </a:extLst>
          </p:cNvPr>
          <p:cNvSpPr/>
          <p:nvPr/>
        </p:nvSpPr>
        <p:spPr bwMode="gray">
          <a:xfrm>
            <a:off x="1684997" y="755531"/>
            <a:ext cx="8449606" cy="265184"/>
          </a:xfrm>
          <a:prstGeom prst="roundRect">
            <a:avLst/>
          </a:prstGeom>
          <a:solidFill>
            <a:schemeClr val="accent4">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fr-FR" sz="2000" b="1" dirty="0">
                <a:solidFill>
                  <a:srgbClr val="0070C0"/>
                </a:solidFill>
                <a:latin typeface="Arial" panose="020B0604020202020204" pitchFamily="34" charset="0"/>
                <a:cs typeface="Arial" panose="020B0604020202020204" pitchFamily="34" charset="0"/>
              </a:rPr>
              <a:t>5.2. Modalités de mise en œuvre</a:t>
            </a:r>
          </a:p>
        </p:txBody>
      </p:sp>
      <p:sp>
        <p:nvSpPr>
          <p:cNvPr id="5" name="Rectangle 4">
            <a:extLst>
              <a:ext uri="{FF2B5EF4-FFF2-40B4-BE49-F238E27FC236}">
                <a16:creationId xmlns:a16="http://schemas.microsoft.com/office/drawing/2014/main" xmlns="" id="{C27FDEB2-BC8B-4AEE-B973-90FD9216BECD}"/>
              </a:ext>
            </a:extLst>
          </p:cNvPr>
          <p:cNvSpPr/>
          <p:nvPr/>
        </p:nvSpPr>
        <p:spPr>
          <a:xfrm>
            <a:off x="503142" y="1053413"/>
            <a:ext cx="4568587" cy="707886"/>
          </a:xfrm>
          <a:prstGeom prst="rect">
            <a:avLst/>
          </a:prstGeom>
        </p:spPr>
        <p:txBody>
          <a:bodyPr wrap="square">
            <a:spAutoFit/>
          </a:bodyPr>
          <a:lstStyle/>
          <a:p>
            <a:pPr eaLnBrk="0" fontAlgn="base" hangingPunct="0">
              <a:spcBef>
                <a:spcPct val="0"/>
              </a:spcBef>
              <a:spcAft>
                <a:spcPct val="0"/>
              </a:spcAft>
              <a:defRPr/>
            </a:pPr>
            <a:r>
              <a:rPr lang="fr-FR" sz="2000" b="1" dirty="0">
                <a:solidFill>
                  <a:srgbClr val="0000FF"/>
                </a:solidFill>
                <a:latin typeface="Arial"/>
                <a:ea typeface="MS PGothic" panose="020B0600070205080204" pitchFamily="34" charset="-128"/>
                <a:cs typeface="Arial"/>
              </a:rPr>
              <a:t>Chronogramme du Programme</a:t>
            </a:r>
          </a:p>
          <a:p>
            <a:pPr eaLnBrk="0" fontAlgn="base" hangingPunct="0">
              <a:spcBef>
                <a:spcPct val="0"/>
              </a:spcBef>
              <a:spcAft>
                <a:spcPct val="0"/>
              </a:spcAft>
              <a:defRPr/>
            </a:pPr>
            <a:endParaRPr lang="fr-FR" sz="2000" b="1" dirty="0">
              <a:solidFill>
                <a:srgbClr val="0000FF"/>
              </a:solidFill>
              <a:latin typeface="Arial"/>
              <a:ea typeface="MS PGothic" panose="020B0600070205080204" pitchFamily="34" charset="-128"/>
              <a:cs typeface="Arial"/>
            </a:endParaRPr>
          </a:p>
        </p:txBody>
      </p:sp>
      <p:pic>
        <p:nvPicPr>
          <p:cNvPr id="2050" name="Picture 2" descr="Sans titre">
            <a:extLst>
              <a:ext uri="{FF2B5EF4-FFF2-40B4-BE49-F238E27FC236}">
                <a16:creationId xmlns:a16="http://schemas.microsoft.com/office/drawing/2014/main" xmlns="" id="{B1357562-1324-46FD-8263-C0D76D8132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753" y="1449887"/>
            <a:ext cx="11632019" cy="5337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37367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96">
            <a:extLst>
              <a:ext uri="{FF2B5EF4-FFF2-40B4-BE49-F238E27FC236}">
                <a16:creationId xmlns:a16="http://schemas.microsoft.com/office/drawing/2014/main" xmlns="" id="{6F3D9A82-703C-4CDB-B6F1-D0CF746E813B}"/>
              </a:ext>
            </a:extLst>
          </p:cNvPr>
          <p:cNvSpPr>
            <a:spLocks noChangeArrowheads="1"/>
          </p:cNvSpPr>
          <p:nvPr/>
        </p:nvSpPr>
        <p:spPr bwMode="gray">
          <a:xfrm>
            <a:off x="63797" y="135596"/>
            <a:ext cx="12023557" cy="440583"/>
          </a:xfrm>
          <a:prstGeom prst="roundRect">
            <a:avLst>
              <a:gd name="adj" fmla="val 50000"/>
            </a:avLst>
          </a:prstGeom>
          <a:solidFill>
            <a:srgbClr val="CCFFFF"/>
          </a:solidFill>
          <a:ln w="28575">
            <a:solidFill>
              <a:schemeClr val="accent1"/>
            </a:solidFill>
            <a:round/>
            <a:headEnd/>
            <a:tailEnd/>
          </a:ln>
        </p:spPr>
        <p:txBody>
          <a:bodyPr wrap="none" anchor="ctr"/>
          <a:lstStyle>
            <a:lvl1pPr marL="514350" indent="-51435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indent="0">
              <a:buNone/>
              <a:defRPr/>
            </a:pPr>
            <a:r>
              <a:rPr lang="fr-FR" sz="2400" b="1" dirty="0">
                <a:solidFill>
                  <a:srgbClr val="0070C0"/>
                </a:solidFill>
              </a:rPr>
              <a:t>5. ANCRAGE INSTITUTIONNEL ET MODALITES DE MISE EN ŒUVRE</a:t>
            </a:r>
          </a:p>
        </p:txBody>
      </p:sp>
      <p:sp>
        <p:nvSpPr>
          <p:cNvPr id="4" name="Rectangle à coins arrondis 24">
            <a:extLst>
              <a:ext uri="{FF2B5EF4-FFF2-40B4-BE49-F238E27FC236}">
                <a16:creationId xmlns:a16="http://schemas.microsoft.com/office/drawing/2014/main" xmlns="" id="{BEF14CBE-813E-401D-87BC-E54EA40D7169}"/>
              </a:ext>
            </a:extLst>
          </p:cNvPr>
          <p:cNvSpPr/>
          <p:nvPr/>
        </p:nvSpPr>
        <p:spPr bwMode="gray">
          <a:xfrm>
            <a:off x="1684997" y="755531"/>
            <a:ext cx="8449606" cy="265184"/>
          </a:xfrm>
          <a:prstGeom prst="roundRect">
            <a:avLst/>
          </a:prstGeom>
          <a:solidFill>
            <a:schemeClr val="accent4">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fr-FR" sz="2000" b="1" dirty="0">
                <a:solidFill>
                  <a:srgbClr val="0070C0"/>
                </a:solidFill>
                <a:latin typeface="Arial" panose="020B0604020202020204" pitchFamily="34" charset="0"/>
                <a:cs typeface="Arial" panose="020B0604020202020204" pitchFamily="34" charset="0"/>
              </a:rPr>
              <a:t>5.2. Modalités de mise en œuvre</a:t>
            </a:r>
          </a:p>
        </p:txBody>
      </p:sp>
      <p:sp>
        <p:nvSpPr>
          <p:cNvPr id="5" name="Rectangle 4">
            <a:extLst>
              <a:ext uri="{FF2B5EF4-FFF2-40B4-BE49-F238E27FC236}">
                <a16:creationId xmlns:a16="http://schemas.microsoft.com/office/drawing/2014/main" xmlns="" id="{C27FDEB2-BC8B-4AEE-B973-90FD9216BECD}"/>
              </a:ext>
            </a:extLst>
          </p:cNvPr>
          <p:cNvSpPr/>
          <p:nvPr/>
        </p:nvSpPr>
        <p:spPr>
          <a:xfrm>
            <a:off x="503142" y="1053413"/>
            <a:ext cx="4568587" cy="707886"/>
          </a:xfrm>
          <a:prstGeom prst="rect">
            <a:avLst/>
          </a:prstGeom>
        </p:spPr>
        <p:txBody>
          <a:bodyPr wrap="square">
            <a:spAutoFit/>
          </a:bodyPr>
          <a:lstStyle/>
          <a:p>
            <a:pPr eaLnBrk="0" fontAlgn="base" hangingPunct="0">
              <a:spcBef>
                <a:spcPct val="0"/>
              </a:spcBef>
              <a:spcAft>
                <a:spcPct val="0"/>
              </a:spcAft>
              <a:defRPr/>
            </a:pPr>
            <a:r>
              <a:rPr lang="fr-FR" sz="2000" b="1" dirty="0">
                <a:solidFill>
                  <a:srgbClr val="0000FF"/>
                </a:solidFill>
                <a:latin typeface="Arial"/>
                <a:ea typeface="MS PGothic" panose="020B0600070205080204" pitchFamily="34" charset="-128"/>
                <a:cs typeface="Arial"/>
              </a:rPr>
              <a:t>Chronogramme du Programme</a:t>
            </a:r>
          </a:p>
          <a:p>
            <a:pPr eaLnBrk="0" fontAlgn="base" hangingPunct="0">
              <a:spcBef>
                <a:spcPct val="0"/>
              </a:spcBef>
              <a:spcAft>
                <a:spcPct val="0"/>
              </a:spcAft>
              <a:defRPr/>
            </a:pPr>
            <a:endParaRPr lang="fr-FR" sz="2000" b="1" dirty="0">
              <a:solidFill>
                <a:srgbClr val="0000FF"/>
              </a:solidFill>
              <a:latin typeface="Arial"/>
              <a:ea typeface="MS PGothic" panose="020B0600070205080204" pitchFamily="34" charset="-128"/>
              <a:cs typeface="Arial"/>
            </a:endParaRPr>
          </a:p>
        </p:txBody>
      </p:sp>
      <p:pic>
        <p:nvPicPr>
          <p:cNvPr id="3074" name="Picture 2" descr="Sans titre1">
            <a:extLst>
              <a:ext uri="{FF2B5EF4-FFF2-40B4-BE49-F238E27FC236}">
                <a16:creationId xmlns:a16="http://schemas.microsoft.com/office/drawing/2014/main" xmlns="" id="{18C38C45-8952-457B-AEA1-C1BDC123FD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897" y="1370352"/>
            <a:ext cx="10738881" cy="5432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38496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96">
            <a:extLst>
              <a:ext uri="{FF2B5EF4-FFF2-40B4-BE49-F238E27FC236}">
                <a16:creationId xmlns:a16="http://schemas.microsoft.com/office/drawing/2014/main" xmlns="" id="{6F3D9A82-703C-4CDB-B6F1-D0CF746E813B}"/>
              </a:ext>
            </a:extLst>
          </p:cNvPr>
          <p:cNvSpPr>
            <a:spLocks noChangeArrowheads="1"/>
          </p:cNvSpPr>
          <p:nvPr/>
        </p:nvSpPr>
        <p:spPr bwMode="gray">
          <a:xfrm>
            <a:off x="63797" y="135596"/>
            <a:ext cx="12023557" cy="440583"/>
          </a:xfrm>
          <a:prstGeom prst="roundRect">
            <a:avLst>
              <a:gd name="adj" fmla="val 50000"/>
            </a:avLst>
          </a:prstGeom>
          <a:solidFill>
            <a:srgbClr val="CCFFFF"/>
          </a:solidFill>
          <a:ln w="28575">
            <a:solidFill>
              <a:schemeClr val="accent1"/>
            </a:solidFill>
            <a:round/>
            <a:headEnd/>
            <a:tailEnd/>
          </a:ln>
        </p:spPr>
        <p:txBody>
          <a:bodyPr wrap="none" anchor="ctr"/>
          <a:lstStyle>
            <a:lvl1pPr marL="514350" indent="-51435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indent="0">
              <a:buNone/>
              <a:defRPr/>
            </a:pPr>
            <a:r>
              <a:rPr lang="fr-FR" sz="2400" b="1" dirty="0">
                <a:solidFill>
                  <a:srgbClr val="0070C0"/>
                </a:solidFill>
              </a:rPr>
              <a:t>5. ANCRAGE INSTITUTIONNEL ET MODALITES DE MISE EN ŒUVRE</a:t>
            </a:r>
          </a:p>
        </p:txBody>
      </p:sp>
      <p:sp>
        <p:nvSpPr>
          <p:cNvPr id="4" name="Rectangle à coins arrondis 24">
            <a:extLst>
              <a:ext uri="{FF2B5EF4-FFF2-40B4-BE49-F238E27FC236}">
                <a16:creationId xmlns:a16="http://schemas.microsoft.com/office/drawing/2014/main" xmlns="" id="{BEF14CBE-813E-401D-87BC-E54EA40D7169}"/>
              </a:ext>
            </a:extLst>
          </p:cNvPr>
          <p:cNvSpPr/>
          <p:nvPr/>
        </p:nvSpPr>
        <p:spPr bwMode="gray">
          <a:xfrm>
            <a:off x="1684997" y="755531"/>
            <a:ext cx="8449606" cy="265184"/>
          </a:xfrm>
          <a:prstGeom prst="roundRect">
            <a:avLst/>
          </a:prstGeom>
          <a:solidFill>
            <a:schemeClr val="accent4">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fr-FR" sz="2000" b="1" dirty="0">
                <a:solidFill>
                  <a:srgbClr val="0070C0"/>
                </a:solidFill>
                <a:latin typeface="Arial" panose="020B0604020202020204" pitchFamily="34" charset="0"/>
                <a:cs typeface="Arial" panose="020B0604020202020204" pitchFamily="34" charset="0"/>
              </a:rPr>
              <a:t>5.2. Modalités de mise en œuvre</a:t>
            </a:r>
          </a:p>
        </p:txBody>
      </p:sp>
      <p:sp>
        <p:nvSpPr>
          <p:cNvPr id="5" name="Rectangle 4">
            <a:extLst>
              <a:ext uri="{FF2B5EF4-FFF2-40B4-BE49-F238E27FC236}">
                <a16:creationId xmlns:a16="http://schemas.microsoft.com/office/drawing/2014/main" xmlns="" id="{C27FDEB2-BC8B-4AEE-B973-90FD9216BECD}"/>
              </a:ext>
            </a:extLst>
          </p:cNvPr>
          <p:cNvSpPr/>
          <p:nvPr/>
        </p:nvSpPr>
        <p:spPr>
          <a:xfrm>
            <a:off x="503142" y="1053413"/>
            <a:ext cx="5759435" cy="707886"/>
          </a:xfrm>
          <a:prstGeom prst="rect">
            <a:avLst/>
          </a:prstGeom>
        </p:spPr>
        <p:txBody>
          <a:bodyPr wrap="square">
            <a:spAutoFit/>
          </a:bodyPr>
          <a:lstStyle/>
          <a:p>
            <a:pPr eaLnBrk="0" fontAlgn="base" hangingPunct="0">
              <a:spcBef>
                <a:spcPct val="0"/>
              </a:spcBef>
              <a:spcAft>
                <a:spcPct val="0"/>
              </a:spcAft>
              <a:defRPr/>
            </a:pPr>
            <a:r>
              <a:rPr lang="fr-FR" sz="2000" b="1" dirty="0">
                <a:solidFill>
                  <a:srgbClr val="0000FF"/>
                </a:solidFill>
                <a:latin typeface="Arial"/>
                <a:ea typeface="MS PGothic" panose="020B0600070205080204" pitchFamily="34" charset="-128"/>
                <a:cs typeface="Arial"/>
              </a:rPr>
              <a:t>Entités responsables des actions prioritaires</a:t>
            </a:r>
          </a:p>
          <a:p>
            <a:pPr eaLnBrk="0" fontAlgn="base" hangingPunct="0">
              <a:spcBef>
                <a:spcPct val="0"/>
              </a:spcBef>
              <a:spcAft>
                <a:spcPct val="0"/>
              </a:spcAft>
              <a:defRPr/>
            </a:pPr>
            <a:endParaRPr lang="fr-FR" sz="2000" b="1" dirty="0">
              <a:solidFill>
                <a:srgbClr val="0000FF"/>
              </a:solidFill>
              <a:latin typeface="Arial"/>
              <a:ea typeface="MS PGothic" panose="020B0600070205080204" pitchFamily="34" charset="-128"/>
              <a:cs typeface="Arial"/>
            </a:endParaRPr>
          </a:p>
        </p:txBody>
      </p:sp>
      <p:graphicFrame>
        <p:nvGraphicFramePr>
          <p:cNvPr id="2" name="Tableau 1">
            <a:extLst>
              <a:ext uri="{FF2B5EF4-FFF2-40B4-BE49-F238E27FC236}">
                <a16:creationId xmlns:a16="http://schemas.microsoft.com/office/drawing/2014/main" xmlns="" id="{27C2220D-C469-45FA-8E5D-A67D378C88D4}"/>
              </a:ext>
            </a:extLst>
          </p:cNvPr>
          <p:cNvGraphicFramePr>
            <a:graphicFrameLocks noGrp="1"/>
          </p:cNvGraphicFramePr>
          <p:nvPr>
            <p:extLst>
              <p:ext uri="{D42A27DB-BD31-4B8C-83A1-F6EECF244321}">
                <p14:modId xmlns:p14="http://schemas.microsoft.com/office/powerpoint/2010/main" val="3974770338"/>
              </p:ext>
            </p:extLst>
          </p:nvPr>
        </p:nvGraphicFramePr>
        <p:xfrm>
          <a:off x="195770" y="1460521"/>
          <a:ext cx="11759609" cy="4875149"/>
        </p:xfrm>
        <a:graphic>
          <a:graphicData uri="http://schemas.openxmlformats.org/drawingml/2006/table">
            <a:tbl>
              <a:tblPr firstRow="1" firstCol="1" bandRow="1">
                <a:tableStyleId>{5C22544A-7EE6-4342-B048-85BDC9FD1C3A}</a:tableStyleId>
              </a:tblPr>
              <a:tblGrid>
                <a:gridCol w="4338083">
                  <a:extLst>
                    <a:ext uri="{9D8B030D-6E8A-4147-A177-3AD203B41FA5}">
                      <a16:colId xmlns:a16="http://schemas.microsoft.com/office/drawing/2014/main" xmlns="" val="377965740"/>
                    </a:ext>
                  </a:extLst>
                </a:gridCol>
                <a:gridCol w="1392866">
                  <a:extLst>
                    <a:ext uri="{9D8B030D-6E8A-4147-A177-3AD203B41FA5}">
                      <a16:colId xmlns:a16="http://schemas.microsoft.com/office/drawing/2014/main" xmlns="" val="231305305"/>
                    </a:ext>
                  </a:extLst>
                </a:gridCol>
                <a:gridCol w="6028660">
                  <a:extLst>
                    <a:ext uri="{9D8B030D-6E8A-4147-A177-3AD203B41FA5}">
                      <a16:colId xmlns:a16="http://schemas.microsoft.com/office/drawing/2014/main" xmlns="" val="1016751357"/>
                    </a:ext>
                  </a:extLst>
                </a:gridCol>
              </a:tblGrid>
              <a:tr h="69227">
                <a:tc>
                  <a:txBody>
                    <a:bodyPr/>
                    <a:lstStyle/>
                    <a:p>
                      <a:pPr algn="just">
                        <a:lnSpc>
                          <a:spcPct val="107000"/>
                        </a:lnSpc>
                        <a:spcAft>
                          <a:spcPts val="0"/>
                        </a:spcAft>
                      </a:pPr>
                      <a:r>
                        <a:rPr lang="fr-FR" sz="1300">
                          <a:effectLst/>
                          <a:latin typeface="Arial" panose="020B0604020202020204" pitchFamily="34" charset="0"/>
                          <a:cs typeface="Arial" panose="020B0604020202020204" pitchFamily="34" charset="0"/>
                        </a:rPr>
                        <a:t>Actions prioritaires</a:t>
                      </a:r>
                      <a:endParaRPr lang="fr-FR" sz="13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tc>
                  <a:txBody>
                    <a:bodyPr/>
                    <a:lstStyle/>
                    <a:p>
                      <a:pPr algn="ctr">
                        <a:lnSpc>
                          <a:spcPct val="107000"/>
                        </a:lnSpc>
                        <a:spcAft>
                          <a:spcPts val="0"/>
                        </a:spcAft>
                      </a:pPr>
                      <a:r>
                        <a:rPr lang="fr-FR" sz="1300">
                          <a:effectLst/>
                          <a:latin typeface="Arial" panose="020B0604020202020204" pitchFamily="34" charset="0"/>
                          <a:cs typeface="Arial" panose="020B0604020202020204" pitchFamily="34" charset="0"/>
                        </a:rPr>
                        <a:t>Responsables</a:t>
                      </a:r>
                      <a:endParaRPr lang="fr-FR" sz="13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tc>
                  <a:txBody>
                    <a:bodyPr/>
                    <a:lstStyle/>
                    <a:p>
                      <a:pPr algn="ctr">
                        <a:lnSpc>
                          <a:spcPct val="107000"/>
                        </a:lnSpc>
                        <a:spcAft>
                          <a:spcPts val="0"/>
                        </a:spcAft>
                      </a:pPr>
                      <a:r>
                        <a:rPr lang="fr-FR" sz="1300">
                          <a:effectLst/>
                          <a:latin typeface="Arial" panose="020B0604020202020204" pitchFamily="34" charset="0"/>
                          <a:cs typeface="Arial" panose="020B0604020202020204" pitchFamily="34" charset="0"/>
                        </a:rPr>
                        <a:t>Acteurs </a:t>
                      </a:r>
                      <a:endParaRPr lang="fr-FR" sz="13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extLst>
                  <a:ext uri="{0D108BD9-81ED-4DB2-BD59-A6C34878D82A}">
                    <a16:rowId xmlns:a16="http://schemas.microsoft.com/office/drawing/2014/main" xmlns="" val="3768432780"/>
                  </a:ext>
                </a:extLst>
              </a:tr>
              <a:tr h="73229">
                <a:tc>
                  <a:txBody>
                    <a:bodyPr/>
                    <a:lstStyle/>
                    <a:p>
                      <a:pPr algn="just">
                        <a:lnSpc>
                          <a:spcPct val="107000"/>
                        </a:lnSpc>
                        <a:spcAft>
                          <a:spcPts val="0"/>
                        </a:spcAft>
                      </a:pPr>
                      <a:r>
                        <a:rPr lang="fr-FR" sz="1300" dirty="0">
                          <a:effectLst/>
                          <a:latin typeface="Arial" panose="020B0604020202020204" pitchFamily="34" charset="0"/>
                          <a:cs typeface="Arial" panose="020B0604020202020204" pitchFamily="34" charset="0"/>
                        </a:rPr>
                        <a:t>A1.1 : Renforcement du cadre institutionnel et juridique de la gouvernance de la GIRE en intégrant l’aspect Genre</a:t>
                      </a:r>
                      <a:endParaRPr lang="fr-FR" sz="1300" dirty="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tc>
                  <a:txBody>
                    <a:bodyPr/>
                    <a:lstStyle/>
                    <a:p>
                      <a:pPr algn="just">
                        <a:lnSpc>
                          <a:spcPct val="107000"/>
                        </a:lnSpc>
                        <a:spcAft>
                          <a:spcPts val="0"/>
                        </a:spcAft>
                      </a:pPr>
                      <a:r>
                        <a:rPr lang="en-US" sz="1300">
                          <a:effectLst/>
                          <a:latin typeface="Arial" panose="020B0604020202020204" pitchFamily="34" charset="0"/>
                          <a:cs typeface="Arial" panose="020B0604020202020204" pitchFamily="34" charset="0"/>
                        </a:rPr>
                        <a:t>MHA, DGPRE</a:t>
                      </a:r>
                      <a:endParaRPr lang="fr-FR" sz="1300">
                        <a:effectLst/>
                        <a:latin typeface="Arial" panose="020B0604020202020204" pitchFamily="34" charset="0"/>
                        <a:cs typeface="Arial" panose="020B0604020202020204" pitchFamily="34" charset="0"/>
                      </a:endParaRPr>
                    </a:p>
                    <a:p>
                      <a:pPr algn="just">
                        <a:lnSpc>
                          <a:spcPct val="107000"/>
                        </a:lnSpc>
                        <a:spcAft>
                          <a:spcPts val="0"/>
                        </a:spcAft>
                      </a:pPr>
                      <a:r>
                        <a:rPr lang="fr-FR" sz="1300">
                          <a:effectLst/>
                          <a:latin typeface="Arial" panose="020B0604020202020204" pitchFamily="34" charset="0"/>
                          <a:cs typeface="Arial" panose="020B0604020202020204" pitchFamily="34" charset="0"/>
                        </a:rPr>
                        <a:t> </a:t>
                      </a:r>
                      <a:endParaRPr lang="fr-FR" sz="13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tc>
                <a:tc>
                  <a:txBody>
                    <a:bodyPr/>
                    <a:lstStyle/>
                    <a:p>
                      <a:pPr algn="just">
                        <a:lnSpc>
                          <a:spcPct val="107000"/>
                        </a:lnSpc>
                        <a:spcAft>
                          <a:spcPts val="0"/>
                        </a:spcAft>
                      </a:pPr>
                      <a:r>
                        <a:rPr lang="fr-FR" sz="1300" dirty="0">
                          <a:effectLst/>
                          <a:latin typeface="Arial" panose="020B0604020202020204" pitchFamily="34" charset="0"/>
                          <a:cs typeface="Arial" panose="020B0604020202020204" pitchFamily="34" charset="0"/>
                        </a:rPr>
                        <a:t>Cabinet du MHA ; SG/MHA, CP ; DGPRE ; OLAC ; CPSP ; MJ ; Ministère de l’intérieur, SN Hygiène ; autorités territoriales, PTF ; MEDD</a:t>
                      </a:r>
                      <a:endParaRPr lang="fr-FR" sz="1300" dirty="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tc>
                <a:extLst>
                  <a:ext uri="{0D108BD9-81ED-4DB2-BD59-A6C34878D82A}">
                    <a16:rowId xmlns:a16="http://schemas.microsoft.com/office/drawing/2014/main" xmlns="" val="716226327"/>
                  </a:ext>
                </a:extLst>
              </a:tr>
              <a:tr h="214918">
                <a:tc>
                  <a:txBody>
                    <a:bodyPr/>
                    <a:lstStyle/>
                    <a:p>
                      <a:pPr algn="just">
                        <a:lnSpc>
                          <a:spcPct val="107000"/>
                        </a:lnSpc>
                        <a:spcAft>
                          <a:spcPts val="0"/>
                        </a:spcAft>
                      </a:pPr>
                      <a:r>
                        <a:rPr lang="fr-FR" sz="1300">
                          <a:effectLst/>
                          <a:latin typeface="Arial" panose="020B0604020202020204" pitchFamily="34" charset="0"/>
                          <a:cs typeface="Arial" panose="020B0604020202020204" pitchFamily="34" charset="0"/>
                        </a:rPr>
                        <a:t>A1.2 : Poursuite de l’opérationnalisation des outils de planification et de gestion des ressources en eau suivant le découpage du nouveau système de planification </a:t>
                      </a:r>
                      <a:endParaRPr lang="fr-FR" sz="13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tc>
                  <a:txBody>
                    <a:bodyPr/>
                    <a:lstStyle/>
                    <a:p>
                      <a:pPr algn="just">
                        <a:lnSpc>
                          <a:spcPct val="107000"/>
                        </a:lnSpc>
                        <a:spcAft>
                          <a:spcPts val="0"/>
                        </a:spcAft>
                      </a:pPr>
                      <a:r>
                        <a:rPr lang="fr-FR" sz="1300">
                          <a:effectLst/>
                          <a:latin typeface="Arial" panose="020B0604020202020204" pitchFamily="34" charset="0"/>
                          <a:cs typeface="Arial" panose="020B0604020202020204" pitchFamily="34" charset="0"/>
                        </a:rPr>
                        <a:t>MHA/DGPRE ; PNES ; </a:t>
                      </a:r>
                      <a:endParaRPr lang="fr-FR" sz="13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tc>
                  <a:txBody>
                    <a:bodyPr/>
                    <a:lstStyle/>
                    <a:p>
                      <a:pPr algn="just">
                        <a:lnSpc>
                          <a:spcPct val="107000"/>
                        </a:lnSpc>
                        <a:spcAft>
                          <a:spcPts val="0"/>
                        </a:spcAft>
                      </a:pPr>
                      <a:r>
                        <a:rPr lang="fr-FR" sz="1300" dirty="0">
                          <a:effectLst/>
                          <a:latin typeface="Arial" panose="020B0604020202020204" pitchFamily="34" charset="0"/>
                          <a:cs typeface="Arial" panose="020B0604020202020204" pitchFamily="34" charset="0"/>
                        </a:rPr>
                        <a:t>Ministère chargé de l’urbanisme ; ANSD ;</a:t>
                      </a:r>
                    </a:p>
                    <a:p>
                      <a:pPr algn="just">
                        <a:lnSpc>
                          <a:spcPct val="107000"/>
                        </a:lnSpc>
                        <a:spcAft>
                          <a:spcPts val="0"/>
                        </a:spcAft>
                      </a:pPr>
                      <a:r>
                        <a:rPr lang="fr-FR" sz="1300" dirty="0">
                          <a:effectLst/>
                          <a:latin typeface="Arial" panose="020B0604020202020204" pitchFamily="34" charset="0"/>
                          <a:cs typeface="Arial" panose="020B0604020202020204" pitchFamily="34" charset="0"/>
                        </a:rPr>
                        <a:t>MHA; Collectivités territoriales; MEDD; autres cadres de gestion au niveau locale ; MEFP</a:t>
                      </a:r>
                      <a:endParaRPr lang="fr-FR" sz="1300" dirty="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extLst>
                  <a:ext uri="{0D108BD9-81ED-4DB2-BD59-A6C34878D82A}">
                    <a16:rowId xmlns:a16="http://schemas.microsoft.com/office/drawing/2014/main" xmlns="" val="1529803105"/>
                  </a:ext>
                </a:extLst>
              </a:tr>
              <a:tr h="206169">
                <a:tc>
                  <a:txBody>
                    <a:bodyPr/>
                    <a:lstStyle/>
                    <a:p>
                      <a:pPr algn="just">
                        <a:lnSpc>
                          <a:spcPct val="107000"/>
                        </a:lnSpc>
                        <a:spcAft>
                          <a:spcPts val="0"/>
                        </a:spcAft>
                      </a:pPr>
                      <a:r>
                        <a:rPr lang="fr-FR" sz="1300">
                          <a:effectLst/>
                          <a:latin typeface="Arial" panose="020B0604020202020204" pitchFamily="34" charset="0"/>
                          <a:cs typeface="Arial" panose="020B0604020202020204" pitchFamily="34" charset="0"/>
                        </a:rPr>
                        <a:t>A1-3 : Création et opérationnalisation de cadres de concertation appropriés et renforcement de ceux existants</a:t>
                      </a:r>
                      <a:endParaRPr lang="fr-FR" sz="13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tc>
                  <a:txBody>
                    <a:bodyPr/>
                    <a:lstStyle/>
                    <a:p>
                      <a:pPr algn="just">
                        <a:lnSpc>
                          <a:spcPct val="107000"/>
                        </a:lnSpc>
                        <a:spcAft>
                          <a:spcPts val="0"/>
                        </a:spcAft>
                      </a:pPr>
                      <a:r>
                        <a:rPr lang="fr-FR" sz="1300">
                          <a:effectLst/>
                          <a:latin typeface="Arial" panose="020B0604020202020204" pitchFamily="34" charset="0"/>
                          <a:cs typeface="Arial" panose="020B0604020202020204" pitchFamily="34" charset="0"/>
                        </a:rPr>
                        <a:t>MHA/DGPRE, PNES</a:t>
                      </a:r>
                      <a:endParaRPr lang="fr-FR" sz="13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tc>
                  <a:txBody>
                    <a:bodyPr/>
                    <a:lstStyle/>
                    <a:p>
                      <a:pPr algn="just">
                        <a:lnSpc>
                          <a:spcPct val="107000"/>
                        </a:lnSpc>
                        <a:spcAft>
                          <a:spcPts val="0"/>
                        </a:spcAft>
                      </a:pPr>
                      <a:r>
                        <a:rPr lang="fr-FR" sz="1300">
                          <a:effectLst/>
                          <a:latin typeface="Arial" panose="020B0604020202020204" pitchFamily="34" charset="0"/>
                          <a:cs typeface="Arial" panose="020B0604020202020204" pitchFamily="34" charset="0"/>
                        </a:rPr>
                        <a:t>Ministère chargé de l’urbanisme ; ANSD ;</a:t>
                      </a:r>
                    </a:p>
                    <a:p>
                      <a:pPr algn="just">
                        <a:lnSpc>
                          <a:spcPct val="107000"/>
                        </a:lnSpc>
                        <a:spcAft>
                          <a:spcPts val="0"/>
                        </a:spcAft>
                      </a:pPr>
                      <a:r>
                        <a:rPr lang="fr-FR" sz="1300">
                          <a:effectLst/>
                          <a:latin typeface="Arial" panose="020B0604020202020204" pitchFamily="34" charset="0"/>
                          <a:cs typeface="Arial" panose="020B0604020202020204" pitchFamily="34" charset="0"/>
                        </a:rPr>
                        <a:t>MHA; Collectivités territoriales; MEDD; autres cadres de gestion au niveau locale ; MEFP</a:t>
                      </a:r>
                      <a:endParaRPr lang="fr-FR" sz="13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extLst>
                  <a:ext uri="{0D108BD9-81ED-4DB2-BD59-A6C34878D82A}">
                    <a16:rowId xmlns:a16="http://schemas.microsoft.com/office/drawing/2014/main" xmlns="" val="3754567309"/>
                  </a:ext>
                </a:extLst>
              </a:tr>
              <a:tr h="276595">
                <a:tc>
                  <a:txBody>
                    <a:bodyPr/>
                    <a:lstStyle/>
                    <a:p>
                      <a:pPr algn="just">
                        <a:lnSpc>
                          <a:spcPct val="107000"/>
                        </a:lnSpc>
                        <a:spcAft>
                          <a:spcPts val="0"/>
                        </a:spcAft>
                      </a:pPr>
                      <a:r>
                        <a:rPr lang="fr-FR" sz="1300">
                          <a:effectLst/>
                          <a:latin typeface="Arial" panose="020B0604020202020204" pitchFamily="34" charset="0"/>
                          <a:cs typeface="Arial" panose="020B0604020202020204" pitchFamily="34" charset="0"/>
                        </a:rPr>
                        <a:t>A1.4 : Renforcement des systèmes de gestion informatisée et du partage des données et informations sur l’eau et l’assainissement </a:t>
                      </a:r>
                      <a:endParaRPr lang="fr-FR" sz="13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tc>
                  <a:txBody>
                    <a:bodyPr/>
                    <a:lstStyle/>
                    <a:p>
                      <a:pPr algn="just">
                        <a:lnSpc>
                          <a:spcPct val="107000"/>
                        </a:lnSpc>
                        <a:spcAft>
                          <a:spcPts val="0"/>
                        </a:spcAft>
                      </a:pPr>
                      <a:r>
                        <a:rPr lang="fr-FR" sz="1300">
                          <a:effectLst/>
                          <a:latin typeface="Arial" panose="020B0604020202020204" pitchFamily="34" charset="0"/>
                          <a:cs typeface="Arial" panose="020B0604020202020204" pitchFamily="34" charset="0"/>
                        </a:rPr>
                        <a:t>DGPRE ; </a:t>
                      </a:r>
                      <a:endParaRPr lang="fr-FR" sz="13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tc>
                  <a:txBody>
                    <a:bodyPr/>
                    <a:lstStyle/>
                    <a:p>
                      <a:pPr algn="just">
                        <a:lnSpc>
                          <a:spcPct val="107000"/>
                        </a:lnSpc>
                        <a:spcAft>
                          <a:spcPts val="0"/>
                        </a:spcAft>
                      </a:pPr>
                      <a:r>
                        <a:rPr lang="fr-FR" sz="1300">
                          <a:effectLst/>
                          <a:latin typeface="Arial" panose="020B0604020202020204" pitchFamily="34" charset="0"/>
                          <a:cs typeface="Arial" panose="020B0604020202020204" pitchFamily="34" charset="0"/>
                        </a:rPr>
                        <a:t>CPSP ; OLAC ; SONES ; OFOR ; SAED ; SODAGRI; OMVS; OMVG; ONAS; DH, DA; DEEC; UGB ; UCAD ; Université de Thiès ; INSA ; ISRA ; IRD ; ANSD ; DRH ; Brigades hydrologique ; BPF ; Délégation de service ; ANIDA ;  Direction de l’horticulture ; etc. </a:t>
                      </a:r>
                      <a:endParaRPr lang="fr-FR" sz="13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extLst>
                  <a:ext uri="{0D108BD9-81ED-4DB2-BD59-A6C34878D82A}">
                    <a16:rowId xmlns:a16="http://schemas.microsoft.com/office/drawing/2014/main" xmlns="" val="963694647"/>
                  </a:ext>
                </a:extLst>
              </a:tr>
              <a:tr h="142074">
                <a:tc>
                  <a:txBody>
                    <a:bodyPr/>
                    <a:lstStyle/>
                    <a:p>
                      <a:pPr algn="just">
                        <a:lnSpc>
                          <a:spcPct val="107000"/>
                        </a:lnSpc>
                        <a:spcAft>
                          <a:spcPts val="0"/>
                        </a:spcAft>
                      </a:pPr>
                      <a:r>
                        <a:rPr lang="fr-FR" sz="1300" dirty="0">
                          <a:effectLst/>
                          <a:latin typeface="Arial" panose="020B0604020202020204" pitchFamily="34" charset="0"/>
                          <a:cs typeface="Arial" panose="020B0604020202020204" pitchFamily="34" charset="0"/>
                        </a:rPr>
                        <a:t>A1.5 : Mise en place de mécanismes de financement durable de la GIRE</a:t>
                      </a:r>
                      <a:endParaRPr lang="fr-FR" sz="1300" dirty="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tc>
                  <a:txBody>
                    <a:bodyPr/>
                    <a:lstStyle/>
                    <a:p>
                      <a:pPr algn="just">
                        <a:lnSpc>
                          <a:spcPct val="107000"/>
                        </a:lnSpc>
                        <a:spcAft>
                          <a:spcPts val="0"/>
                        </a:spcAft>
                      </a:pPr>
                      <a:r>
                        <a:rPr lang="fr-FR" sz="1300">
                          <a:effectLst/>
                          <a:latin typeface="Arial" panose="020B0604020202020204" pitchFamily="34" charset="0"/>
                          <a:cs typeface="Arial" panose="020B0604020202020204" pitchFamily="34" charset="0"/>
                        </a:rPr>
                        <a:t> MHA ; MEFP</a:t>
                      </a:r>
                    </a:p>
                    <a:p>
                      <a:pPr algn="just">
                        <a:lnSpc>
                          <a:spcPct val="107000"/>
                        </a:lnSpc>
                        <a:spcAft>
                          <a:spcPts val="0"/>
                        </a:spcAft>
                      </a:pPr>
                      <a:r>
                        <a:rPr lang="fr-FR" sz="1300">
                          <a:effectLst/>
                          <a:latin typeface="Arial" panose="020B0604020202020204" pitchFamily="34" charset="0"/>
                          <a:cs typeface="Arial" panose="020B0604020202020204" pitchFamily="34" charset="0"/>
                        </a:rPr>
                        <a:t> </a:t>
                      </a:r>
                      <a:endParaRPr lang="fr-FR" sz="13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tc>
                  <a:txBody>
                    <a:bodyPr/>
                    <a:lstStyle/>
                    <a:p>
                      <a:pPr algn="just">
                        <a:lnSpc>
                          <a:spcPct val="107000"/>
                        </a:lnSpc>
                        <a:spcAft>
                          <a:spcPts val="0"/>
                        </a:spcAft>
                      </a:pPr>
                      <a:r>
                        <a:rPr lang="fr-FR" sz="1300">
                          <a:effectLst/>
                          <a:latin typeface="Arial" panose="020B0604020202020204" pitchFamily="34" charset="0"/>
                          <a:cs typeface="Arial" panose="020B0604020202020204" pitchFamily="34" charset="0"/>
                        </a:rPr>
                        <a:t>SG/MHA ; DB/MEFP ; DGT/MEFP ; CP ; CSE ; CTE ; PTF ; ONG, DGPRE, etc. </a:t>
                      </a:r>
                      <a:endParaRPr lang="fr-FR" sz="13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extLst>
                  <a:ext uri="{0D108BD9-81ED-4DB2-BD59-A6C34878D82A}">
                    <a16:rowId xmlns:a16="http://schemas.microsoft.com/office/drawing/2014/main" xmlns="" val="1273484608"/>
                  </a:ext>
                </a:extLst>
              </a:tr>
              <a:tr h="142074">
                <a:tc>
                  <a:txBody>
                    <a:bodyPr/>
                    <a:lstStyle/>
                    <a:p>
                      <a:pPr algn="just">
                        <a:lnSpc>
                          <a:spcPct val="107000"/>
                        </a:lnSpc>
                        <a:spcAft>
                          <a:spcPts val="0"/>
                        </a:spcAft>
                      </a:pPr>
                      <a:r>
                        <a:rPr lang="fr-FR" sz="1300" dirty="0">
                          <a:effectLst/>
                          <a:latin typeface="Arial" panose="020B0604020202020204" pitchFamily="34" charset="0"/>
                          <a:cs typeface="Arial" panose="020B0604020202020204" pitchFamily="34" charset="0"/>
                        </a:rPr>
                        <a:t>A2.1a : Identification  des sources de pollution et  sites vulnérables et amélioration de la qualité des masses d’eau</a:t>
                      </a:r>
                      <a:endParaRPr lang="fr-FR" sz="1300" dirty="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tc>
                  <a:txBody>
                    <a:bodyPr/>
                    <a:lstStyle/>
                    <a:p>
                      <a:pPr algn="just">
                        <a:lnSpc>
                          <a:spcPct val="107000"/>
                        </a:lnSpc>
                        <a:spcAft>
                          <a:spcPts val="0"/>
                        </a:spcAft>
                      </a:pPr>
                      <a:r>
                        <a:rPr lang="fr-FR" sz="1300">
                          <a:effectLst/>
                          <a:latin typeface="Arial" panose="020B0604020202020204" pitchFamily="34" charset="0"/>
                          <a:cs typeface="Arial" panose="020B0604020202020204" pitchFamily="34" charset="0"/>
                        </a:rPr>
                        <a:t>DGPRE ; DEEC ; </a:t>
                      </a:r>
                      <a:endParaRPr lang="fr-FR" sz="13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tc>
                  <a:txBody>
                    <a:bodyPr/>
                    <a:lstStyle/>
                    <a:p>
                      <a:pPr algn="just">
                        <a:lnSpc>
                          <a:spcPct val="107000"/>
                        </a:lnSpc>
                        <a:spcAft>
                          <a:spcPts val="0"/>
                        </a:spcAft>
                      </a:pPr>
                      <a:r>
                        <a:rPr lang="fr-FR" sz="1300" dirty="0">
                          <a:effectLst/>
                          <a:latin typeface="Arial" panose="020B0604020202020204" pitchFamily="34" charset="0"/>
                          <a:cs typeface="Arial" panose="020B0604020202020204" pitchFamily="34" charset="0"/>
                        </a:rPr>
                        <a:t>OLAC; SAED ; SODAGRI; SOGED ; UICN; DPN;  DREEC ;  DRH; SRA ; ARD, ANACIM; ONAS; SONES; Direction de l’horticulture ; Direction de l’agriculture</a:t>
                      </a:r>
                      <a:endParaRPr lang="fr-FR" sz="1300" dirty="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extLst>
                  <a:ext uri="{0D108BD9-81ED-4DB2-BD59-A6C34878D82A}">
                    <a16:rowId xmlns:a16="http://schemas.microsoft.com/office/drawing/2014/main" xmlns="" val="1340841635"/>
                  </a:ext>
                </a:extLst>
              </a:tr>
              <a:tr h="206169">
                <a:tc>
                  <a:txBody>
                    <a:bodyPr/>
                    <a:lstStyle/>
                    <a:p>
                      <a:pPr algn="just">
                        <a:lnSpc>
                          <a:spcPct val="107000"/>
                        </a:lnSpc>
                        <a:spcAft>
                          <a:spcPts val="0"/>
                        </a:spcAft>
                      </a:pPr>
                      <a:r>
                        <a:rPr lang="fr-FR" sz="1300">
                          <a:effectLst/>
                          <a:latin typeface="Arial" panose="020B0604020202020204" pitchFamily="34" charset="0"/>
                          <a:cs typeface="Arial" panose="020B0604020202020204" pitchFamily="34" charset="0"/>
                        </a:rPr>
                        <a:t>A2.1b : Renforcement et optimisation des réseaux de suivi des masses d’eau</a:t>
                      </a:r>
                      <a:endParaRPr lang="fr-FR" sz="13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tc>
                  <a:txBody>
                    <a:bodyPr/>
                    <a:lstStyle/>
                    <a:p>
                      <a:pPr algn="just">
                        <a:lnSpc>
                          <a:spcPct val="107000"/>
                        </a:lnSpc>
                        <a:spcAft>
                          <a:spcPts val="0"/>
                        </a:spcAft>
                      </a:pPr>
                      <a:r>
                        <a:rPr lang="fr-FR" sz="1300">
                          <a:effectLst/>
                          <a:latin typeface="Arial" panose="020B0604020202020204" pitchFamily="34" charset="0"/>
                          <a:cs typeface="Arial" panose="020B0604020202020204" pitchFamily="34" charset="0"/>
                        </a:rPr>
                        <a:t>DGPRE ; OLAC</a:t>
                      </a:r>
                      <a:endParaRPr lang="fr-FR" sz="13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tc>
                  <a:txBody>
                    <a:bodyPr/>
                    <a:lstStyle/>
                    <a:p>
                      <a:pPr algn="just">
                        <a:lnSpc>
                          <a:spcPct val="107000"/>
                        </a:lnSpc>
                        <a:spcAft>
                          <a:spcPts val="0"/>
                        </a:spcAft>
                      </a:pPr>
                      <a:r>
                        <a:rPr lang="fr-FR" sz="1300" dirty="0">
                          <a:effectLst/>
                          <a:latin typeface="Arial" panose="020B0604020202020204" pitchFamily="34" charset="0"/>
                          <a:cs typeface="Arial" panose="020B0604020202020204" pitchFamily="34" charset="0"/>
                        </a:rPr>
                        <a:t>SONES ; OFOR ; DH ; ONAS ; DELEGATAIRES DES SERVICES EAU ET ASSAINISSEMENT</a:t>
                      </a:r>
                    </a:p>
                    <a:p>
                      <a:pPr algn="just">
                        <a:lnSpc>
                          <a:spcPct val="107000"/>
                        </a:lnSpc>
                        <a:spcAft>
                          <a:spcPts val="0"/>
                        </a:spcAft>
                      </a:pPr>
                      <a:r>
                        <a:rPr lang="fr-FR" sz="1300" dirty="0">
                          <a:effectLst/>
                          <a:latin typeface="Arial" panose="020B0604020202020204" pitchFamily="34" charset="0"/>
                          <a:cs typeface="Arial" panose="020B0604020202020204" pitchFamily="34" charset="0"/>
                        </a:rPr>
                        <a:t>ANIDA ; SODAGRI ; SAED ; ONAS ; DA</a:t>
                      </a:r>
                      <a:endParaRPr lang="fr-FR" sz="1300" dirty="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extLst>
                  <a:ext uri="{0D108BD9-81ED-4DB2-BD59-A6C34878D82A}">
                    <a16:rowId xmlns:a16="http://schemas.microsoft.com/office/drawing/2014/main" xmlns="" val="3087458773"/>
                  </a:ext>
                </a:extLst>
              </a:tr>
            </a:tbl>
          </a:graphicData>
        </a:graphic>
      </p:graphicFrame>
    </p:spTree>
    <p:extLst>
      <p:ext uri="{BB962C8B-B14F-4D97-AF65-F5344CB8AC3E}">
        <p14:creationId xmlns:p14="http://schemas.microsoft.com/office/powerpoint/2010/main" val="1043915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96">
            <a:extLst>
              <a:ext uri="{FF2B5EF4-FFF2-40B4-BE49-F238E27FC236}">
                <a16:creationId xmlns:a16="http://schemas.microsoft.com/office/drawing/2014/main" xmlns="" id="{6F3D9A82-703C-4CDB-B6F1-D0CF746E813B}"/>
              </a:ext>
            </a:extLst>
          </p:cNvPr>
          <p:cNvSpPr>
            <a:spLocks noChangeArrowheads="1"/>
          </p:cNvSpPr>
          <p:nvPr/>
        </p:nvSpPr>
        <p:spPr bwMode="gray">
          <a:xfrm>
            <a:off x="63797" y="135596"/>
            <a:ext cx="12023557" cy="440583"/>
          </a:xfrm>
          <a:prstGeom prst="roundRect">
            <a:avLst>
              <a:gd name="adj" fmla="val 50000"/>
            </a:avLst>
          </a:prstGeom>
          <a:solidFill>
            <a:srgbClr val="CCFFFF"/>
          </a:solidFill>
          <a:ln w="28575">
            <a:solidFill>
              <a:schemeClr val="accent1"/>
            </a:solidFill>
            <a:round/>
            <a:headEnd/>
            <a:tailEnd/>
          </a:ln>
        </p:spPr>
        <p:txBody>
          <a:bodyPr wrap="none" anchor="ctr"/>
          <a:lstStyle>
            <a:lvl1pPr marL="514350" indent="-51435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indent="0">
              <a:buNone/>
              <a:defRPr/>
            </a:pPr>
            <a:r>
              <a:rPr lang="fr-FR" sz="2400" b="1" dirty="0">
                <a:solidFill>
                  <a:srgbClr val="0070C0"/>
                </a:solidFill>
              </a:rPr>
              <a:t>5. ANCRAGE INSTITUTIONNEL ET MODALITES DE MISE EN ŒUVRE</a:t>
            </a:r>
          </a:p>
        </p:txBody>
      </p:sp>
      <p:sp>
        <p:nvSpPr>
          <p:cNvPr id="4" name="Rectangle à coins arrondis 24">
            <a:extLst>
              <a:ext uri="{FF2B5EF4-FFF2-40B4-BE49-F238E27FC236}">
                <a16:creationId xmlns:a16="http://schemas.microsoft.com/office/drawing/2014/main" xmlns="" id="{BEF14CBE-813E-401D-87BC-E54EA40D7169}"/>
              </a:ext>
            </a:extLst>
          </p:cNvPr>
          <p:cNvSpPr/>
          <p:nvPr/>
        </p:nvSpPr>
        <p:spPr bwMode="gray">
          <a:xfrm>
            <a:off x="1684997" y="755531"/>
            <a:ext cx="8449606" cy="265184"/>
          </a:xfrm>
          <a:prstGeom prst="roundRect">
            <a:avLst/>
          </a:prstGeom>
          <a:solidFill>
            <a:schemeClr val="accent4">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fr-FR" sz="2000" b="1" dirty="0">
                <a:solidFill>
                  <a:srgbClr val="0070C0"/>
                </a:solidFill>
                <a:latin typeface="Arial" panose="020B0604020202020204" pitchFamily="34" charset="0"/>
                <a:cs typeface="Arial" panose="020B0604020202020204" pitchFamily="34" charset="0"/>
              </a:rPr>
              <a:t>5.2. Modalités de mise en œuvre</a:t>
            </a:r>
          </a:p>
        </p:txBody>
      </p:sp>
      <p:sp>
        <p:nvSpPr>
          <p:cNvPr id="5" name="Rectangle 4">
            <a:extLst>
              <a:ext uri="{FF2B5EF4-FFF2-40B4-BE49-F238E27FC236}">
                <a16:creationId xmlns:a16="http://schemas.microsoft.com/office/drawing/2014/main" xmlns="" id="{C27FDEB2-BC8B-4AEE-B973-90FD9216BECD}"/>
              </a:ext>
            </a:extLst>
          </p:cNvPr>
          <p:cNvSpPr/>
          <p:nvPr/>
        </p:nvSpPr>
        <p:spPr>
          <a:xfrm>
            <a:off x="503142" y="1053413"/>
            <a:ext cx="5759435" cy="707886"/>
          </a:xfrm>
          <a:prstGeom prst="rect">
            <a:avLst/>
          </a:prstGeom>
        </p:spPr>
        <p:txBody>
          <a:bodyPr wrap="square">
            <a:spAutoFit/>
          </a:bodyPr>
          <a:lstStyle/>
          <a:p>
            <a:pPr eaLnBrk="0" fontAlgn="base" hangingPunct="0">
              <a:spcBef>
                <a:spcPct val="0"/>
              </a:spcBef>
              <a:spcAft>
                <a:spcPct val="0"/>
              </a:spcAft>
              <a:defRPr/>
            </a:pPr>
            <a:r>
              <a:rPr lang="fr-FR" sz="2000" b="1" dirty="0">
                <a:solidFill>
                  <a:srgbClr val="0000FF"/>
                </a:solidFill>
                <a:latin typeface="Arial"/>
                <a:ea typeface="MS PGothic" panose="020B0600070205080204" pitchFamily="34" charset="-128"/>
                <a:cs typeface="Arial"/>
              </a:rPr>
              <a:t>Entités responsables des actions prioritaires</a:t>
            </a:r>
          </a:p>
          <a:p>
            <a:pPr eaLnBrk="0" fontAlgn="base" hangingPunct="0">
              <a:spcBef>
                <a:spcPct val="0"/>
              </a:spcBef>
              <a:spcAft>
                <a:spcPct val="0"/>
              </a:spcAft>
              <a:defRPr/>
            </a:pPr>
            <a:endParaRPr lang="fr-FR" sz="2000" b="1" dirty="0">
              <a:solidFill>
                <a:srgbClr val="0000FF"/>
              </a:solidFill>
              <a:latin typeface="Arial"/>
              <a:ea typeface="MS PGothic" panose="020B0600070205080204" pitchFamily="34" charset="-128"/>
              <a:cs typeface="Arial"/>
            </a:endParaRPr>
          </a:p>
        </p:txBody>
      </p:sp>
      <p:graphicFrame>
        <p:nvGraphicFramePr>
          <p:cNvPr id="2" name="Tableau 1">
            <a:extLst>
              <a:ext uri="{FF2B5EF4-FFF2-40B4-BE49-F238E27FC236}">
                <a16:creationId xmlns:a16="http://schemas.microsoft.com/office/drawing/2014/main" xmlns="" id="{27C2220D-C469-45FA-8E5D-A67D378C88D4}"/>
              </a:ext>
            </a:extLst>
          </p:cNvPr>
          <p:cNvGraphicFramePr>
            <a:graphicFrameLocks noGrp="1"/>
          </p:cNvGraphicFramePr>
          <p:nvPr>
            <p:extLst>
              <p:ext uri="{D42A27DB-BD31-4B8C-83A1-F6EECF244321}">
                <p14:modId xmlns:p14="http://schemas.microsoft.com/office/powerpoint/2010/main" val="3615911435"/>
              </p:ext>
            </p:extLst>
          </p:nvPr>
        </p:nvGraphicFramePr>
        <p:xfrm>
          <a:off x="265812" y="1460791"/>
          <a:ext cx="11759609" cy="4875149"/>
        </p:xfrm>
        <a:graphic>
          <a:graphicData uri="http://schemas.openxmlformats.org/drawingml/2006/table">
            <a:tbl>
              <a:tblPr firstRow="1" firstCol="1" bandRow="1">
                <a:tableStyleId>{5C22544A-7EE6-4342-B048-85BDC9FD1C3A}</a:tableStyleId>
              </a:tblPr>
              <a:tblGrid>
                <a:gridCol w="4338083">
                  <a:extLst>
                    <a:ext uri="{9D8B030D-6E8A-4147-A177-3AD203B41FA5}">
                      <a16:colId xmlns:a16="http://schemas.microsoft.com/office/drawing/2014/main" xmlns="" val="377965740"/>
                    </a:ext>
                  </a:extLst>
                </a:gridCol>
                <a:gridCol w="1392866">
                  <a:extLst>
                    <a:ext uri="{9D8B030D-6E8A-4147-A177-3AD203B41FA5}">
                      <a16:colId xmlns:a16="http://schemas.microsoft.com/office/drawing/2014/main" xmlns="" val="231305305"/>
                    </a:ext>
                  </a:extLst>
                </a:gridCol>
                <a:gridCol w="6028660">
                  <a:extLst>
                    <a:ext uri="{9D8B030D-6E8A-4147-A177-3AD203B41FA5}">
                      <a16:colId xmlns:a16="http://schemas.microsoft.com/office/drawing/2014/main" xmlns="" val="1016751357"/>
                    </a:ext>
                  </a:extLst>
                </a:gridCol>
              </a:tblGrid>
              <a:tr h="69227">
                <a:tc>
                  <a:txBody>
                    <a:bodyPr/>
                    <a:lstStyle/>
                    <a:p>
                      <a:pPr algn="just">
                        <a:lnSpc>
                          <a:spcPct val="107000"/>
                        </a:lnSpc>
                        <a:spcAft>
                          <a:spcPts val="0"/>
                        </a:spcAft>
                      </a:pPr>
                      <a:r>
                        <a:rPr lang="fr-FR" sz="1300">
                          <a:effectLst/>
                          <a:latin typeface="Arial" panose="020B0604020202020204" pitchFamily="34" charset="0"/>
                          <a:cs typeface="Arial" panose="020B0604020202020204" pitchFamily="34" charset="0"/>
                        </a:rPr>
                        <a:t>Actions prioritaires</a:t>
                      </a:r>
                      <a:endParaRPr lang="fr-FR" sz="13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tc>
                  <a:txBody>
                    <a:bodyPr/>
                    <a:lstStyle/>
                    <a:p>
                      <a:pPr algn="ctr">
                        <a:lnSpc>
                          <a:spcPct val="107000"/>
                        </a:lnSpc>
                        <a:spcAft>
                          <a:spcPts val="0"/>
                        </a:spcAft>
                      </a:pPr>
                      <a:r>
                        <a:rPr lang="fr-FR" sz="1300">
                          <a:effectLst/>
                          <a:latin typeface="Arial" panose="020B0604020202020204" pitchFamily="34" charset="0"/>
                          <a:cs typeface="Arial" panose="020B0604020202020204" pitchFamily="34" charset="0"/>
                        </a:rPr>
                        <a:t>Responsables</a:t>
                      </a:r>
                      <a:endParaRPr lang="fr-FR" sz="13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tc>
                  <a:txBody>
                    <a:bodyPr/>
                    <a:lstStyle/>
                    <a:p>
                      <a:pPr algn="ctr">
                        <a:lnSpc>
                          <a:spcPct val="107000"/>
                        </a:lnSpc>
                        <a:spcAft>
                          <a:spcPts val="0"/>
                        </a:spcAft>
                      </a:pPr>
                      <a:r>
                        <a:rPr lang="fr-FR" sz="1300">
                          <a:effectLst/>
                          <a:latin typeface="Arial" panose="020B0604020202020204" pitchFamily="34" charset="0"/>
                          <a:cs typeface="Arial" panose="020B0604020202020204" pitchFamily="34" charset="0"/>
                        </a:rPr>
                        <a:t>Acteurs </a:t>
                      </a:r>
                      <a:endParaRPr lang="fr-FR" sz="13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extLst>
                  <a:ext uri="{0D108BD9-81ED-4DB2-BD59-A6C34878D82A}">
                    <a16:rowId xmlns:a16="http://schemas.microsoft.com/office/drawing/2014/main" xmlns="" val="3768432780"/>
                  </a:ext>
                </a:extLst>
              </a:tr>
              <a:tr h="142074">
                <a:tc>
                  <a:txBody>
                    <a:bodyPr/>
                    <a:lstStyle/>
                    <a:p>
                      <a:pPr algn="just">
                        <a:lnSpc>
                          <a:spcPct val="107000"/>
                        </a:lnSpc>
                        <a:spcAft>
                          <a:spcPts val="0"/>
                        </a:spcAft>
                      </a:pPr>
                      <a:r>
                        <a:rPr lang="fr-FR" sz="1300">
                          <a:effectLst/>
                          <a:latin typeface="Arial" panose="020B0604020202020204" pitchFamily="34" charset="0"/>
                          <a:cs typeface="Arial" panose="020B0604020202020204" pitchFamily="34" charset="0"/>
                        </a:rPr>
                        <a:t>A2.2 : Renforcement de l’opérationnalisation de la police de l’eau à l’échelle du territoire </a:t>
                      </a:r>
                      <a:endParaRPr lang="fr-FR" sz="13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tc>
                  <a:txBody>
                    <a:bodyPr/>
                    <a:lstStyle/>
                    <a:p>
                      <a:pPr algn="just">
                        <a:lnSpc>
                          <a:spcPct val="107000"/>
                        </a:lnSpc>
                        <a:spcAft>
                          <a:spcPts val="0"/>
                        </a:spcAft>
                      </a:pPr>
                      <a:r>
                        <a:rPr lang="fr-FR" sz="1300">
                          <a:effectLst/>
                          <a:latin typeface="Arial" panose="020B0604020202020204" pitchFamily="34" charset="0"/>
                          <a:cs typeface="Arial" panose="020B0604020202020204" pitchFamily="34" charset="0"/>
                        </a:rPr>
                        <a:t>MHA/DGPRE ; MEDD ; Service d’hygiène </a:t>
                      </a:r>
                      <a:endParaRPr lang="fr-FR" sz="13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tc>
                  <a:txBody>
                    <a:bodyPr/>
                    <a:lstStyle/>
                    <a:p>
                      <a:pPr algn="just">
                        <a:lnSpc>
                          <a:spcPct val="107000"/>
                        </a:lnSpc>
                        <a:spcAft>
                          <a:spcPts val="0"/>
                        </a:spcAft>
                      </a:pPr>
                      <a:r>
                        <a:rPr lang="fr-FR" sz="1300" dirty="0">
                          <a:effectLst/>
                          <a:latin typeface="Arial" panose="020B0604020202020204" pitchFamily="34" charset="0"/>
                          <a:cs typeface="Arial" panose="020B0604020202020204" pitchFamily="34" charset="0"/>
                        </a:rPr>
                        <a:t>MJ ; SG/MHA ; ENDARMERIE NATIONALE ; POLICE NATIONALE/Min. Intérieur ; SN Hygiène ; PNES ; OLAC ; DREEC ; OFOR ; SONES ; délégation de service</a:t>
                      </a:r>
                      <a:endParaRPr lang="fr-FR" sz="1300" dirty="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extLst>
                  <a:ext uri="{0D108BD9-81ED-4DB2-BD59-A6C34878D82A}">
                    <a16:rowId xmlns:a16="http://schemas.microsoft.com/office/drawing/2014/main" xmlns="" val="689626534"/>
                  </a:ext>
                </a:extLst>
              </a:tr>
              <a:tr h="142074">
                <a:tc>
                  <a:txBody>
                    <a:bodyPr/>
                    <a:lstStyle/>
                    <a:p>
                      <a:pPr algn="just">
                        <a:lnSpc>
                          <a:spcPct val="107000"/>
                        </a:lnSpc>
                        <a:spcAft>
                          <a:spcPts val="0"/>
                        </a:spcAft>
                      </a:pPr>
                      <a:r>
                        <a:rPr lang="fr-FR" sz="1300">
                          <a:effectLst/>
                          <a:latin typeface="Arial" panose="020B0604020202020204" pitchFamily="34" charset="0"/>
                          <a:cs typeface="Arial" panose="020B0604020202020204" pitchFamily="34" charset="0"/>
                        </a:rPr>
                        <a:t>A2.3a : contrôle, protection et préservation des systèmes d’assainissement, de captages d’eau et des milieux aquatiques</a:t>
                      </a:r>
                      <a:endParaRPr lang="fr-FR" sz="13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tc>
                  <a:txBody>
                    <a:bodyPr/>
                    <a:lstStyle/>
                    <a:p>
                      <a:pPr algn="just">
                        <a:lnSpc>
                          <a:spcPct val="107000"/>
                        </a:lnSpc>
                        <a:spcAft>
                          <a:spcPts val="0"/>
                        </a:spcAft>
                      </a:pPr>
                      <a:r>
                        <a:rPr lang="en-US" sz="1300">
                          <a:effectLst/>
                          <a:latin typeface="Arial" panose="020B0604020202020204" pitchFamily="34" charset="0"/>
                          <a:cs typeface="Arial" panose="020B0604020202020204" pitchFamily="34" charset="0"/>
                        </a:rPr>
                        <a:t>MHA/ DGPRE/OLAC; MEDD </a:t>
                      </a:r>
                      <a:endParaRPr lang="fr-FR" sz="1300">
                        <a:effectLst/>
                        <a:latin typeface="Arial" panose="020B0604020202020204" pitchFamily="34" charset="0"/>
                        <a:cs typeface="Arial" panose="020B0604020202020204" pitchFamily="34" charset="0"/>
                      </a:endParaRPr>
                    </a:p>
                    <a:p>
                      <a:pPr algn="just">
                        <a:lnSpc>
                          <a:spcPct val="107000"/>
                        </a:lnSpc>
                        <a:spcAft>
                          <a:spcPts val="0"/>
                        </a:spcAft>
                      </a:pPr>
                      <a:r>
                        <a:rPr lang="en-US" sz="1300">
                          <a:effectLst/>
                          <a:latin typeface="Arial" panose="020B0604020202020204" pitchFamily="34" charset="0"/>
                          <a:cs typeface="Arial" panose="020B0604020202020204" pitchFamily="34" charset="0"/>
                        </a:rPr>
                        <a:t> </a:t>
                      </a:r>
                      <a:endParaRPr lang="fr-FR" sz="13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tc>
                  <a:txBody>
                    <a:bodyPr/>
                    <a:lstStyle/>
                    <a:p>
                      <a:pPr algn="just">
                        <a:lnSpc>
                          <a:spcPct val="107000"/>
                        </a:lnSpc>
                        <a:spcAft>
                          <a:spcPts val="0"/>
                        </a:spcAft>
                      </a:pPr>
                      <a:r>
                        <a:rPr lang="fr-FR" sz="1300" dirty="0">
                          <a:effectLst/>
                          <a:latin typeface="Arial" panose="020B0604020202020204" pitchFamily="34" charset="0"/>
                          <a:cs typeface="Arial" panose="020B0604020202020204" pitchFamily="34" charset="0"/>
                        </a:rPr>
                        <a:t>MJ ; SG/MHA ; ENDARMERIE NATIONALE ; POLICE NATIONALE/Min. Intérieur ; SN Hygiène ; DH ; DA</a:t>
                      </a:r>
                      <a:endParaRPr lang="fr-FR" sz="1300" dirty="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extLst>
                  <a:ext uri="{0D108BD9-81ED-4DB2-BD59-A6C34878D82A}">
                    <a16:rowId xmlns:a16="http://schemas.microsoft.com/office/drawing/2014/main" xmlns="" val="119301535"/>
                  </a:ext>
                </a:extLst>
              </a:tr>
              <a:tr h="214918">
                <a:tc>
                  <a:txBody>
                    <a:bodyPr/>
                    <a:lstStyle/>
                    <a:p>
                      <a:pPr algn="just">
                        <a:lnSpc>
                          <a:spcPct val="107000"/>
                        </a:lnSpc>
                        <a:spcAft>
                          <a:spcPts val="0"/>
                        </a:spcAft>
                      </a:pPr>
                      <a:r>
                        <a:rPr lang="fr-FR" sz="1300" dirty="0">
                          <a:effectLst/>
                          <a:latin typeface="Arial" panose="020B0604020202020204" pitchFamily="34" charset="0"/>
                          <a:cs typeface="Arial" panose="020B0604020202020204" pitchFamily="34" charset="0"/>
                        </a:rPr>
                        <a:t>A2.3b : Promotion de solutions appropriées de traitement, de transfert et d’économie d’eau pour tous les usages </a:t>
                      </a:r>
                      <a:endParaRPr lang="fr-FR" sz="1300" dirty="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tc>
                  <a:txBody>
                    <a:bodyPr/>
                    <a:lstStyle/>
                    <a:p>
                      <a:pPr algn="just">
                        <a:lnSpc>
                          <a:spcPct val="107000"/>
                        </a:lnSpc>
                        <a:spcAft>
                          <a:spcPts val="0"/>
                        </a:spcAft>
                      </a:pPr>
                      <a:r>
                        <a:rPr lang="fr-FR" sz="1300">
                          <a:effectLst/>
                          <a:latin typeface="Arial" panose="020B0604020202020204" pitchFamily="34" charset="0"/>
                          <a:cs typeface="Arial" panose="020B0604020202020204" pitchFamily="34" charset="0"/>
                        </a:rPr>
                        <a:t>Bureau de mis en niveau (BMN) ; MHA </a:t>
                      </a:r>
                    </a:p>
                    <a:p>
                      <a:pPr algn="just">
                        <a:lnSpc>
                          <a:spcPct val="107000"/>
                        </a:lnSpc>
                        <a:spcAft>
                          <a:spcPts val="0"/>
                        </a:spcAft>
                      </a:pPr>
                      <a:r>
                        <a:rPr lang="fr-FR" sz="1300">
                          <a:effectLst/>
                          <a:latin typeface="Arial" panose="020B0604020202020204" pitchFamily="34" charset="0"/>
                          <a:cs typeface="Arial" panose="020B0604020202020204" pitchFamily="34" charset="0"/>
                        </a:rPr>
                        <a:t> </a:t>
                      </a:r>
                      <a:endParaRPr lang="fr-FR" sz="13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tc>
                  <a:txBody>
                    <a:bodyPr/>
                    <a:lstStyle/>
                    <a:p>
                      <a:pPr algn="just">
                        <a:lnSpc>
                          <a:spcPct val="107000"/>
                        </a:lnSpc>
                        <a:spcAft>
                          <a:spcPts val="0"/>
                        </a:spcAft>
                      </a:pPr>
                      <a:r>
                        <a:rPr lang="fr-FR" sz="1300">
                          <a:effectLst/>
                          <a:latin typeface="Arial" panose="020B0604020202020204" pitchFamily="34" charset="0"/>
                          <a:cs typeface="Arial" panose="020B0604020202020204" pitchFamily="34" charset="0"/>
                        </a:rPr>
                        <a:t>DGPRE ; DH ; Délégation de service, DRH ; Direction de l’horticulture ; SODAGRI, SAED, ANIDA, Direction de l’agriculture, Direction de l’élevage ; OFOR ; SONES, institutions de recherche</a:t>
                      </a:r>
                      <a:endParaRPr lang="fr-FR" sz="13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extLst>
                  <a:ext uri="{0D108BD9-81ED-4DB2-BD59-A6C34878D82A}">
                    <a16:rowId xmlns:a16="http://schemas.microsoft.com/office/drawing/2014/main" xmlns="" val="3498557554"/>
                  </a:ext>
                </a:extLst>
              </a:tr>
              <a:tr h="142074">
                <a:tc>
                  <a:txBody>
                    <a:bodyPr/>
                    <a:lstStyle/>
                    <a:p>
                      <a:pPr algn="just">
                        <a:lnSpc>
                          <a:spcPct val="107000"/>
                        </a:lnSpc>
                        <a:spcAft>
                          <a:spcPts val="0"/>
                        </a:spcAft>
                      </a:pPr>
                      <a:r>
                        <a:rPr lang="fr-FR" sz="1300">
                          <a:effectLst/>
                          <a:latin typeface="Arial" panose="020B0604020202020204" pitchFamily="34" charset="0"/>
                          <a:cs typeface="Arial" panose="020B0604020202020204" pitchFamily="34" charset="0"/>
                        </a:rPr>
                        <a:t>A3.1a : Amélioration de la connaissance de la ressource en eau en intégrant la dimension CC </a:t>
                      </a:r>
                      <a:endParaRPr lang="fr-FR" sz="13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tc>
                  <a:txBody>
                    <a:bodyPr/>
                    <a:lstStyle/>
                    <a:p>
                      <a:pPr algn="just">
                        <a:lnSpc>
                          <a:spcPct val="107000"/>
                        </a:lnSpc>
                        <a:spcAft>
                          <a:spcPts val="0"/>
                        </a:spcAft>
                      </a:pPr>
                      <a:r>
                        <a:rPr lang="en-US" sz="1300">
                          <a:effectLst/>
                          <a:latin typeface="Arial" panose="020B0604020202020204" pitchFamily="34" charset="0"/>
                          <a:cs typeface="Arial" panose="020B0604020202020204" pitchFamily="34" charset="0"/>
                        </a:rPr>
                        <a:t>DGPRE, DEEC; ANACIM</a:t>
                      </a:r>
                      <a:endParaRPr lang="fr-FR" sz="13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tc>
                <a:tc>
                  <a:txBody>
                    <a:bodyPr/>
                    <a:lstStyle/>
                    <a:p>
                      <a:pPr algn="just">
                        <a:lnSpc>
                          <a:spcPct val="107000"/>
                        </a:lnSpc>
                        <a:spcAft>
                          <a:spcPts val="0"/>
                        </a:spcAft>
                      </a:pPr>
                      <a:r>
                        <a:rPr lang="fr-FR" sz="1300" dirty="0">
                          <a:effectLst/>
                          <a:latin typeface="Arial" panose="020B0604020202020204" pitchFamily="34" charset="0"/>
                          <a:cs typeface="Arial" panose="020B0604020202020204" pitchFamily="34" charset="0"/>
                        </a:rPr>
                        <a:t>ANSD, PTF, DBRLA, OFOR, ANACIM, ONG, SONES, OLAC, OMVS/OMVG, Institutions de recherche etc.</a:t>
                      </a:r>
                      <a:endParaRPr lang="fr-FR" sz="1300" dirty="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tc>
                <a:extLst>
                  <a:ext uri="{0D108BD9-81ED-4DB2-BD59-A6C34878D82A}">
                    <a16:rowId xmlns:a16="http://schemas.microsoft.com/office/drawing/2014/main" xmlns="" val="349344943"/>
                  </a:ext>
                </a:extLst>
              </a:tr>
              <a:tr h="142074">
                <a:tc>
                  <a:txBody>
                    <a:bodyPr/>
                    <a:lstStyle/>
                    <a:p>
                      <a:pPr algn="just">
                        <a:lnSpc>
                          <a:spcPct val="107000"/>
                        </a:lnSpc>
                        <a:spcAft>
                          <a:spcPts val="0"/>
                        </a:spcAft>
                      </a:pPr>
                      <a:r>
                        <a:rPr lang="fr-FR" sz="1300">
                          <a:effectLst/>
                          <a:latin typeface="Arial" panose="020B0604020202020204" pitchFamily="34" charset="0"/>
                          <a:cs typeface="Arial" panose="020B0604020202020204" pitchFamily="34" charset="0"/>
                        </a:rPr>
                        <a:t>A3.1b : Amélioration la résilience des secteurs consommateurs d’eau face au stress hydrique</a:t>
                      </a:r>
                      <a:endParaRPr lang="fr-FR" sz="13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tc>
                  <a:txBody>
                    <a:bodyPr/>
                    <a:lstStyle/>
                    <a:p>
                      <a:pPr algn="just">
                        <a:lnSpc>
                          <a:spcPct val="107000"/>
                        </a:lnSpc>
                        <a:spcAft>
                          <a:spcPts val="0"/>
                        </a:spcAft>
                      </a:pPr>
                      <a:r>
                        <a:rPr lang="en-US" sz="1300">
                          <a:effectLst/>
                          <a:latin typeface="Arial" panose="020B0604020202020204" pitchFamily="34" charset="0"/>
                          <a:cs typeface="Arial" panose="020B0604020202020204" pitchFamily="34" charset="0"/>
                        </a:rPr>
                        <a:t>DGPRE, DEEC; ANACIM</a:t>
                      </a:r>
                      <a:endParaRPr lang="fr-FR" sz="13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tc>
                <a:tc>
                  <a:txBody>
                    <a:bodyPr/>
                    <a:lstStyle/>
                    <a:p>
                      <a:pPr algn="just">
                        <a:lnSpc>
                          <a:spcPct val="107000"/>
                        </a:lnSpc>
                        <a:spcAft>
                          <a:spcPts val="0"/>
                        </a:spcAft>
                      </a:pPr>
                      <a:r>
                        <a:rPr lang="fr-FR" sz="1300">
                          <a:effectLst/>
                          <a:latin typeface="Arial" panose="020B0604020202020204" pitchFamily="34" charset="0"/>
                          <a:cs typeface="Arial" panose="020B0604020202020204" pitchFamily="34" charset="0"/>
                        </a:rPr>
                        <a:t>ANSD, PTF, DBRLA, OFOR, ANACIM, ONG, SONES, OLAC, OMVS/OMVG, Institutions de recherche, ANSD, etc.</a:t>
                      </a:r>
                      <a:endParaRPr lang="fr-FR" sz="13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tc>
                <a:extLst>
                  <a:ext uri="{0D108BD9-81ED-4DB2-BD59-A6C34878D82A}">
                    <a16:rowId xmlns:a16="http://schemas.microsoft.com/office/drawing/2014/main" xmlns="" val="2104110972"/>
                  </a:ext>
                </a:extLst>
              </a:tr>
              <a:tr h="69227">
                <a:tc>
                  <a:txBody>
                    <a:bodyPr/>
                    <a:lstStyle/>
                    <a:p>
                      <a:pPr algn="just">
                        <a:lnSpc>
                          <a:spcPct val="107000"/>
                        </a:lnSpc>
                        <a:spcAft>
                          <a:spcPts val="0"/>
                        </a:spcAft>
                      </a:pPr>
                      <a:r>
                        <a:rPr lang="fr-FR" sz="1300">
                          <a:effectLst/>
                          <a:latin typeface="Arial" panose="020B0604020202020204" pitchFamily="34" charset="0"/>
                          <a:cs typeface="Arial" panose="020B0604020202020204" pitchFamily="34" charset="0"/>
                        </a:rPr>
                        <a:t>A3.2a : Promouvoir de nouvelles technologies d’AEP</a:t>
                      </a:r>
                      <a:endParaRPr lang="fr-FR" sz="13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tc>
                  <a:txBody>
                    <a:bodyPr/>
                    <a:lstStyle/>
                    <a:p>
                      <a:pPr algn="just">
                        <a:lnSpc>
                          <a:spcPct val="107000"/>
                        </a:lnSpc>
                        <a:spcAft>
                          <a:spcPts val="0"/>
                        </a:spcAft>
                      </a:pPr>
                      <a:r>
                        <a:rPr lang="en-US" sz="1300">
                          <a:effectLst/>
                          <a:latin typeface="Arial" panose="020B0604020202020204" pitchFamily="34" charset="0"/>
                          <a:cs typeface="Arial" panose="020B0604020202020204" pitchFamily="34" charset="0"/>
                        </a:rPr>
                        <a:t>SONES, OFOR, DH, </a:t>
                      </a:r>
                      <a:endParaRPr lang="fr-FR" sz="13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tc>
                <a:tc>
                  <a:txBody>
                    <a:bodyPr/>
                    <a:lstStyle/>
                    <a:p>
                      <a:pPr algn="just">
                        <a:lnSpc>
                          <a:spcPct val="107000"/>
                        </a:lnSpc>
                        <a:spcAft>
                          <a:spcPts val="0"/>
                        </a:spcAft>
                      </a:pPr>
                      <a:r>
                        <a:rPr lang="fr-SN" sz="1300" dirty="0">
                          <a:effectLst/>
                          <a:latin typeface="Arial" panose="020B0604020202020204" pitchFamily="34" charset="0"/>
                          <a:cs typeface="Arial" panose="020B0604020202020204" pitchFamily="34" charset="0"/>
                        </a:rPr>
                        <a:t>MEDD, Collectivité Terr, Délégataires de services publiques, </a:t>
                      </a:r>
                      <a:r>
                        <a:rPr lang="fr-FR" sz="1300" dirty="0">
                          <a:effectLst/>
                          <a:latin typeface="Arial" panose="020B0604020202020204" pitchFamily="34" charset="0"/>
                          <a:cs typeface="Arial" panose="020B0604020202020204" pitchFamily="34" charset="0"/>
                        </a:rPr>
                        <a:t>MHA, OLAC ; DGPRE,</a:t>
                      </a:r>
                      <a:endParaRPr lang="fr-FR" sz="1300" dirty="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tc>
                <a:extLst>
                  <a:ext uri="{0D108BD9-81ED-4DB2-BD59-A6C34878D82A}">
                    <a16:rowId xmlns:a16="http://schemas.microsoft.com/office/drawing/2014/main" xmlns="" val="4008212497"/>
                  </a:ext>
                </a:extLst>
              </a:tr>
              <a:tr h="214918">
                <a:tc>
                  <a:txBody>
                    <a:bodyPr/>
                    <a:lstStyle/>
                    <a:p>
                      <a:pPr algn="just">
                        <a:lnSpc>
                          <a:spcPct val="107000"/>
                        </a:lnSpc>
                        <a:spcAft>
                          <a:spcPts val="0"/>
                        </a:spcAft>
                      </a:pPr>
                      <a:r>
                        <a:rPr lang="fr-FR" sz="1300" dirty="0">
                          <a:effectLst/>
                          <a:latin typeface="Arial" panose="020B0604020202020204" pitchFamily="34" charset="0"/>
                          <a:cs typeface="Arial" panose="020B0604020202020204" pitchFamily="34" charset="0"/>
                        </a:rPr>
                        <a:t>A3.2b : Mettre en place un système de prévention des risques et catastrophes (Pénuries et inondation) en tenant compte du Genre et des couches vulnérables </a:t>
                      </a:r>
                      <a:endParaRPr lang="fr-FR" sz="1300" dirty="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tc>
                  <a:txBody>
                    <a:bodyPr/>
                    <a:lstStyle/>
                    <a:p>
                      <a:pPr algn="just">
                        <a:lnSpc>
                          <a:spcPct val="107000"/>
                        </a:lnSpc>
                        <a:spcAft>
                          <a:spcPts val="0"/>
                        </a:spcAft>
                      </a:pPr>
                      <a:r>
                        <a:rPr lang="fr-SN" sz="1300">
                          <a:effectLst/>
                          <a:latin typeface="Arial" panose="020B0604020202020204" pitchFamily="34" charset="0"/>
                          <a:cs typeface="Arial" panose="020B0604020202020204" pitchFamily="34" charset="0"/>
                        </a:rPr>
                        <a:t>Ministère intérieur MHA ; </a:t>
                      </a:r>
                      <a:endParaRPr lang="fr-FR" sz="13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tc>
                <a:tc>
                  <a:txBody>
                    <a:bodyPr/>
                    <a:lstStyle/>
                    <a:p>
                      <a:pPr algn="just">
                        <a:lnSpc>
                          <a:spcPct val="107000"/>
                        </a:lnSpc>
                        <a:spcAft>
                          <a:spcPts val="0"/>
                        </a:spcAft>
                      </a:pPr>
                      <a:r>
                        <a:rPr lang="fr-SN" sz="1300">
                          <a:effectLst/>
                          <a:latin typeface="Arial" panose="020B0604020202020204" pitchFamily="34" charset="0"/>
                          <a:cs typeface="Arial" panose="020B0604020202020204" pitchFamily="34" charset="0"/>
                        </a:rPr>
                        <a:t>MEDD, MHA, DGPRE, ANACIM, Ministère de l’Intérieur, OMVS/OMVG, Min Urbanisme, OLAC, DGPRE, DEEC, ONAS ; SONES </a:t>
                      </a:r>
                      <a:endParaRPr lang="fr-FR" sz="13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tc>
                <a:extLst>
                  <a:ext uri="{0D108BD9-81ED-4DB2-BD59-A6C34878D82A}">
                    <a16:rowId xmlns:a16="http://schemas.microsoft.com/office/drawing/2014/main" xmlns="" val="3424688814"/>
                  </a:ext>
                </a:extLst>
              </a:tr>
              <a:tr h="69227">
                <a:tc>
                  <a:txBody>
                    <a:bodyPr/>
                    <a:lstStyle/>
                    <a:p>
                      <a:pPr algn="just">
                        <a:lnSpc>
                          <a:spcPct val="107000"/>
                        </a:lnSpc>
                        <a:spcAft>
                          <a:spcPts val="0"/>
                        </a:spcAft>
                      </a:pPr>
                      <a:r>
                        <a:rPr lang="fr-FR" sz="1300">
                          <a:effectLst/>
                          <a:latin typeface="Arial" panose="020B0604020202020204" pitchFamily="34" charset="0"/>
                          <a:cs typeface="Arial" panose="020B0604020202020204" pitchFamily="34" charset="0"/>
                        </a:rPr>
                        <a:t>A3.2c : Développement de services hydrométéorologiques</a:t>
                      </a:r>
                      <a:endParaRPr lang="fr-FR" sz="13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tc>
                  <a:txBody>
                    <a:bodyPr/>
                    <a:lstStyle/>
                    <a:p>
                      <a:pPr algn="just">
                        <a:lnSpc>
                          <a:spcPct val="107000"/>
                        </a:lnSpc>
                        <a:spcAft>
                          <a:spcPts val="0"/>
                        </a:spcAft>
                      </a:pPr>
                      <a:r>
                        <a:rPr lang="fr-SN" sz="1300">
                          <a:effectLst/>
                          <a:latin typeface="Arial" panose="020B0604020202020204" pitchFamily="34" charset="0"/>
                          <a:cs typeface="Arial" panose="020B0604020202020204" pitchFamily="34" charset="0"/>
                        </a:rPr>
                        <a:t>DGPRE, ANACIM, </a:t>
                      </a:r>
                      <a:endParaRPr lang="fr-FR" sz="13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tc>
                <a:tc>
                  <a:txBody>
                    <a:bodyPr/>
                    <a:lstStyle/>
                    <a:p>
                      <a:pPr algn="just">
                        <a:lnSpc>
                          <a:spcPct val="107000"/>
                        </a:lnSpc>
                        <a:spcAft>
                          <a:spcPts val="0"/>
                        </a:spcAft>
                      </a:pPr>
                      <a:r>
                        <a:rPr lang="fr-SN" sz="1300" dirty="0">
                          <a:effectLst/>
                          <a:latin typeface="Arial" panose="020B0604020202020204" pitchFamily="34" charset="0"/>
                          <a:cs typeface="Arial" panose="020B0604020202020204" pitchFamily="34" charset="0"/>
                        </a:rPr>
                        <a:t>Plateforme de diffusion ; OLAC ; OMVS/OMVG, DEEC ; </a:t>
                      </a:r>
                      <a:endParaRPr lang="fr-FR" sz="1300" dirty="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tc>
                <a:extLst>
                  <a:ext uri="{0D108BD9-81ED-4DB2-BD59-A6C34878D82A}">
                    <a16:rowId xmlns:a16="http://schemas.microsoft.com/office/drawing/2014/main" xmlns="" val="3806845704"/>
                  </a:ext>
                </a:extLst>
              </a:tr>
            </a:tbl>
          </a:graphicData>
        </a:graphic>
      </p:graphicFrame>
    </p:spTree>
    <p:extLst>
      <p:ext uri="{BB962C8B-B14F-4D97-AF65-F5344CB8AC3E}">
        <p14:creationId xmlns:p14="http://schemas.microsoft.com/office/powerpoint/2010/main" val="26839604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96">
            <a:extLst>
              <a:ext uri="{FF2B5EF4-FFF2-40B4-BE49-F238E27FC236}">
                <a16:creationId xmlns:a16="http://schemas.microsoft.com/office/drawing/2014/main" xmlns="" id="{6F3D9A82-703C-4CDB-B6F1-D0CF746E813B}"/>
              </a:ext>
            </a:extLst>
          </p:cNvPr>
          <p:cNvSpPr>
            <a:spLocks noChangeArrowheads="1"/>
          </p:cNvSpPr>
          <p:nvPr/>
        </p:nvSpPr>
        <p:spPr bwMode="gray">
          <a:xfrm>
            <a:off x="63797" y="135596"/>
            <a:ext cx="12023557" cy="440583"/>
          </a:xfrm>
          <a:prstGeom prst="roundRect">
            <a:avLst>
              <a:gd name="adj" fmla="val 50000"/>
            </a:avLst>
          </a:prstGeom>
          <a:solidFill>
            <a:srgbClr val="CCFFFF"/>
          </a:solidFill>
          <a:ln w="28575">
            <a:solidFill>
              <a:schemeClr val="accent1"/>
            </a:solidFill>
            <a:round/>
            <a:headEnd/>
            <a:tailEnd/>
          </a:ln>
        </p:spPr>
        <p:txBody>
          <a:bodyPr wrap="none" anchor="ctr"/>
          <a:lstStyle>
            <a:lvl1pPr marL="514350" indent="-51435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indent="0">
              <a:buNone/>
              <a:defRPr/>
            </a:pPr>
            <a:r>
              <a:rPr lang="fr-FR" sz="2400" b="1" dirty="0">
                <a:solidFill>
                  <a:srgbClr val="0070C0"/>
                </a:solidFill>
              </a:rPr>
              <a:t>5. ANCRAGE INSTITUTIONNEL ET MODALITES DE MISE EN ŒUVRE</a:t>
            </a:r>
          </a:p>
        </p:txBody>
      </p:sp>
      <p:sp>
        <p:nvSpPr>
          <p:cNvPr id="4" name="Rectangle à coins arrondis 24">
            <a:extLst>
              <a:ext uri="{FF2B5EF4-FFF2-40B4-BE49-F238E27FC236}">
                <a16:creationId xmlns:a16="http://schemas.microsoft.com/office/drawing/2014/main" xmlns="" id="{BEF14CBE-813E-401D-87BC-E54EA40D7169}"/>
              </a:ext>
            </a:extLst>
          </p:cNvPr>
          <p:cNvSpPr/>
          <p:nvPr/>
        </p:nvSpPr>
        <p:spPr bwMode="gray">
          <a:xfrm>
            <a:off x="1684997" y="755531"/>
            <a:ext cx="8449606" cy="265184"/>
          </a:xfrm>
          <a:prstGeom prst="roundRect">
            <a:avLst/>
          </a:prstGeom>
          <a:solidFill>
            <a:schemeClr val="accent4">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fr-FR" sz="2000" b="1" dirty="0">
                <a:solidFill>
                  <a:srgbClr val="0070C0"/>
                </a:solidFill>
                <a:latin typeface="Arial" panose="020B0604020202020204" pitchFamily="34" charset="0"/>
                <a:cs typeface="Arial" panose="020B0604020202020204" pitchFamily="34" charset="0"/>
              </a:rPr>
              <a:t>5.2. Modalités de mise en œuvre</a:t>
            </a:r>
          </a:p>
        </p:txBody>
      </p:sp>
      <p:graphicFrame>
        <p:nvGraphicFramePr>
          <p:cNvPr id="2" name="Tableau 1">
            <a:extLst>
              <a:ext uri="{FF2B5EF4-FFF2-40B4-BE49-F238E27FC236}">
                <a16:creationId xmlns:a16="http://schemas.microsoft.com/office/drawing/2014/main" xmlns="" id="{27C2220D-C469-45FA-8E5D-A67D378C88D4}"/>
              </a:ext>
            </a:extLst>
          </p:cNvPr>
          <p:cNvGraphicFramePr>
            <a:graphicFrameLocks noGrp="1"/>
          </p:cNvGraphicFramePr>
          <p:nvPr>
            <p:extLst>
              <p:ext uri="{D42A27DB-BD31-4B8C-83A1-F6EECF244321}">
                <p14:modId xmlns:p14="http://schemas.microsoft.com/office/powerpoint/2010/main" val="2242151359"/>
              </p:ext>
            </p:extLst>
          </p:nvPr>
        </p:nvGraphicFramePr>
        <p:xfrm>
          <a:off x="265812" y="1131180"/>
          <a:ext cx="11759609" cy="5871210"/>
        </p:xfrm>
        <a:graphic>
          <a:graphicData uri="http://schemas.openxmlformats.org/drawingml/2006/table">
            <a:tbl>
              <a:tblPr firstRow="1" firstCol="1" bandRow="1">
                <a:tableStyleId>{5C22544A-7EE6-4342-B048-85BDC9FD1C3A}</a:tableStyleId>
              </a:tblPr>
              <a:tblGrid>
                <a:gridCol w="4338083">
                  <a:extLst>
                    <a:ext uri="{9D8B030D-6E8A-4147-A177-3AD203B41FA5}">
                      <a16:colId xmlns:a16="http://schemas.microsoft.com/office/drawing/2014/main" xmlns="" val="377965740"/>
                    </a:ext>
                  </a:extLst>
                </a:gridCol>
                <a:gridCol w="1669314">
                  <a:extLst>
                    <a:ext uri="{9D8B030D-6E8A-4147-A177-3AD203B41FA5}">
                      <a16:colId xmlns:a16="http://schemas.microsoft.com/office/drawing/2014/main" xmlns="" val="231305305"/>
                    </a:ext>
                  </a:extLst>
                </a:gridCol>
                <a:gridCol w="5752212">
                  <a:extLst>
                    <a:ext uri="{9D8B030D-6E8A-4147-A177-3AD203B41FA5}">
                      <a16:colId xmlns:a16="http://schemas.microsoft.com/office/drawing/2014/main" xmlns="" val="1016751357"/>
                    </a:ext>
                  </a:extLst>
                </a:gridCol>
              </a:tblGrid>
              <a:tr h="69227">
                <a:tc>
                  <a:txBody>
                    <a:bodyPr/>
                    <a:lstStyle/>
                    <a:p>
                      <a:pPr algn="just">
                        <a:lnSpc>
                          <a:spcPct val="107000"/>
                        </a:lnSpc>
                        <a:spcAft>
                          <a:spcPts val="0"/>
                        </a:spcAft>
                      </a:pPr>
                      <a:r>
                        <a:rPr lang="fr-FR" sz="1200">
                          <a:effectLst/>
                          <a:latin typeface="Arial" panose="020B0604020202020204" pitchFamily="34" charset="0"/>
                          <a:cs typeface="Arial" panose="020B0604020202020204" pitchFamily="34" charset="0"/>
                        </a:rPr>
                        <a:t>Actions prioritaires</a:t>
                      </a:r>
                      <a:endParaRPr lang="fr-FR" sz="12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tc>
                  <a:txBody>
                    <a:bodyPr/>
                    <a:lstStyle/>
                    <a:p>
                      <a:pPr algn="ctr">
                        <a:lnSpc>
                          <a:spcPct val="107000"/>
                        </a:lnSpc>
                        <a:spcAft>
                          <a:spcPts val="0"/>
                        </a:spcAft>
                      </a:pPr>
                      <a:r>
                        <a:rPr lang="fr-FR" sz="1200">
                          <a:effectLst/>
                          <a:latin typeface="Arial" panose="020B0604020202020204" pitchFamily="34" charset="0"/>
                          <a:cs typeface="Arial" panose="020B0604020202020204" pitchFamily="34" charset="0"/>
                        </a:rPr>
                        <a:t>Responsables</a:t>
                      </a:r>
                      <a:endParaRPr lang="fr-FR" sz="12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tc>
                  <a:txBody>
                    <a:bodyPr/>
                    <a:lstStyle/>
                    <a:p>
                      <a:pPr algn="ctr">
                        <a:lnSpc>
                          <a:spcPct val="107000"/>
                        </a:lnSpc>
                        <a:spcAft>
                          <a:spcPts val="0"/>
                        </a:spcAft>
                      </a:pPr>
                      <a:r>
                        <a:rPr lang="fr-FR" sz="1200">
                          <a:effectLst/>
                          <a:latin typeface="Arial" panose="020B0604020202020204" pitchFamily="34" charset="0"/>
                          <a:cs typeface="Arial" panose="020B0604020202020204" pitchFamily="34" charset="0"/>
                        </a:rPr>
                        <a:t>Acteurs </a:t>
                      </a:r>
                      <a:endParaRPr lang="fr-FR" sz="12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extLst>
                  <a:ext uri="{0D108BD9-81ED-4DB2-BD59-A6C34878D82A}">
                    <a16:rowId xmlns:a16="http://schemas.microsoft.com/office/drawing/2014/main" xmlns="" val="3768432780"/>
                  </a:ext>
                </a:extLst>
              </a:tr>
              <a:tr h="69227">
                <a:tc>
                  <a:txBody>
                    <a:bodyPr/>
                    <a:lstStyle/>
                    <a:p>
                      <a:pPr algn="just">
                        <a:lnSpc>
                          <a:spcPct val="107000"/>
                        </a:lnSpc>
                        <a:spcAft>
                          <a:spcPts val="0"/>
                        </a:spcAft>
                      </a:pPr>
                      <a:r>
                        <a:rPr lang="fr-FR" sz="1200">
                          <a:effectLst/>
                          <a:latin typeface="Arial" panose="020B0604020202020204" pitchFamily="34" charset="0"/>
                          <a:cs typeface="Arial" panose="020B0604020202020204" pitchFamily="34" charset="0"/>
                        </a:rPr>
                        <a:t>A3.2d : Restauration des écosystèmes humides dégradés </a:t>
                      </a:r>
                      <a:endParaRPr lang="fr-FR" sz="12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tc>
                  <a:txBody>
                    <a:bodyPr/>
                    <a:lstStyle/>
                    <a:p>
                      <a:pPr algn="just">
                        <a:lnSpc>
                          <a:spcPct val="107000"/>
                        </a:lnSpc>
                        <a:spcAft>
                          <a:spcPts val="0"/>
                        </a:spcAft>
                      </a:pPr>
                      <a:r>
                        <a:rPr lang="fr-FR" sz="1200">
                          <a:effectLst/>
                          <a:latin typeface="Arial" panose="020B0604020202020204" pitchFamily="34" charset="0"/>
                          <a:cs typeface="Arial" panose="020B0604020202020204" pitchFamily="34" charset="0"/>
                        </a:rPr>
                        <a:t>OLAC, DGPRE, MEDD</a:t>
                      </a:r>
                      <a:endParaRPr lang="fr-FR" sz="12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tc>
                <a:tc>
                  <a:txBody>
                    <a:bodyPr/>
                    <a:lstStyle/>
                    <a:p>
                      <a:pPr algn="just">
                        <a:lnSpc>
                          <a:spcPct val="107000"/>
                        </a:lnSpc>
                        <a:spcAft>
                          <a:spcPts val="0"/>
                        </a:spcAft>
                      </a:pPr>
                      <a:r>
                        <a:rPr lang="fr-FR" sz="1200" dirty="0">
                          <a:effectLst/>
                          <a:latin typeface="Arial" panose="020B0604020202020204" pitchFamily="34" charset="0"/>
                          <a:cs typeface="Arial" panose="020B0604020202020204" pitchFamily="34" charset="0"/>
                        </a:rPr>
                        <a:t>UICN, </a:t>
                      </a:r>
                      <a:r>
                        <a:rPr lang="fr-FR" sz="1200" dirty="0" err="1">
                          <a:effectLst/>
                          <a:latin typeface="Arial" panose="020B0604020202020204" pitchFamily="34" charset="0"/>
                          <a:cs typeface="Arial" panose="020B0604020202020204" pitchFamily="34" charset="0"/>
                        </a:rPr>
                        <a:t>Wedland</a:t>
                      </a:r>
                      <a:r>
                        <a:rPr lang="fr-FR" sz="1200" dirty="0">
                          <a:effectLst/>
                          <a:latin typeface="Arial" panose="020B0604020202020204" pitchFamily="34" charset="0"/>
                          <a:cs typeface="Arial" panose="020B0604020202020204" pitchFamily="34" charset="0"/>
                        </a:rPr>
                        <a:t>, DPN, ONG, Institutions de recherche ; Ministères</a:t>
                      </a:r>
                      <a:endParaRPr lang="fr-FR" sz="1200" dirty="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tc>
                <a:extLst>
                  <a:ext uri="{0D108BD9-81ED-4DB2-BD59-A6C34878D82A}">
                    <a16:rowId xmlns:a16="http://schemas.microsoft.com/office/drawing/2014/main" xmlns="" val="2378741956"/>
                  </a:ext>
                </a:extLst>
              </a:tr>
              <a:tr h="214918">
                <a:tc>
                  <a:txBody>
                    <a:bodyPr/>
                    <a:lstStyle/>
                    <a:p>
                      <a:pPr algn="just">
                        <a:lnSpc>
                          <a:spcPct val="107000"/>
                        </a:lnSpc>
                        <a:spcAft>
                          <a:spcPts val="0"/>
                        </a:spcAft>
                      </a:pPr>
                      <a:r>
                        <a:rPr lang="fr-FR" sz="1200">
                          <a:effectLst/>
                          <a:latin typeface="Arial" panose="020B0604020202020204" pitchFamily="34" charset="0"/>
                          <a:cs typeface="Arial" panose="020B0604020202020204" pitchFamily="34" charset="0"/>
                        </a:rPr>
                        <a:t>A4.1a : Maîtrise et gestion améliorée des eaux de pluie et des eaux de ruissellement pour des systèmes de production valorisants, efficients et viables</a:t>
                      </a:r>
                      <a:endParaRPr lang="fr-FR" sz="12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tc>
                  <a:txBody>
                    <a:bodyPr/>
                    <a:lstStyle/>
                    <a:p>
                      <a:pPr algn="just">
                        <a:lnSpc>
                          <a:spcPct val="107000"/>
                        </a:lnSpc>
                        <a:spcAft>
                          <a:spcPts val="0"/>
                        </a:spcAft>
                      </a:pPr>
                      <a:r>
                        <a:rPr lang="en-US" sz="1200">
                          <a:effectLst/>
                          <a:latin typeface="Arial" panose="020B0604020202020204" pitchFamily="34" charset="0"/>
                          <a:cs typeface="Arial" panose="020B0604020202020204" pitchFamily="34" charset="0"/>
                        </a:rPr>
                        <a:t>OLAC; DGPRE, </a:t>
                      </a:r>
                      <a:endParaRPr lang="fr-FR" sz="12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tc>
                <a:tc>
                  <a:txBody>
                    <a:bodyPr/>
                    <a:lstStyle/>
                    <a:p>
                      <a:pPr algn="just">
                        <a:lnSpc>
                          <a:spcPct val="107000"/>
                        </a:lnSpc>
                        <a:spcAft>
                          <a:spcPts val="0"/>
                        </a:spcAft>
                      </a:pPr>
                      <a:r>
                        <a:rPr lang="fr-SN" sz="1200" dirty="0">
                          <a:effectLst/>
                          <a:latin typeface="Arial" panose="020B0604020202020204" pitchFamily="34" charset="0"/>
                          <a:cs typeface="Arial" panose="020B0604020202020204" pitchFamily="34" charset="0"/>
                        </a:rPr>
                        <a:t>MEDD, Projet et Programme, PTF, Collectivités territoriales ;</a:t>
                      </a:r>
                      <a:r>
                        <a:rPr lang="fr-FR" sz="1200" dirty="0">
                          <a:effectLst/>
                          <a:latin typeface="Arial" panose="020B0604020202020204" pitchFamily="34" charset="0"/>
                          <a:cs typeface="Arial" panose="020B0604020202020204" pitchFamily="34" charset="0"/>
                        </a:rPr>
                        <a:t> DBRLA, D Agri, DIREL, ANA, ANACIM, D Horticulture; DEEC</a:t>
                      </a:r>
                      <a:endParaRPr lang="fr-FR" sz="1200" dirty="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tc>
                <a:extLst>
                  <a:ext uri="{0D108BD9-81ED-4DB2-BD59-A6C34878D82A}">
                    <a16:rowId xmlns:a16="http://schemas.microsoft.com/office/drawing/2014/main" xmlns="" val="3117964862"/>
                  </a:ext>
                </a:extLst>
              </a:tr>
              <a:tr h="142074">
                <a:tc>
                  <a:txBody>
                    <a:bodyPr/>
                    <a:lstStyle/>
                    <a:p>
                      <a:pPr algn="just">
                        <a:lnSpc>
                          <a:spcPct val="107000"/>
                        </a:lnSpc>
                        <a:spcAft>
                          <a:spcPts val="0"/>
                        </a:spcAft>
                      </a:pPr>
                      <a:r>
                        <a:rPr lang="fr-FR" sz="1200">
                          <a:effectLst/>
                          <a:latin typeface="Arial" panose="020B0604020202020204" pitchFamily="34" charset="0"/>
                          <a:cs typeface="Arial" panose="020B0604020202020204" pitchFamily="34" charset="0"/>
                        </a:rPr>
                        <a:t>A4.1b : Amélioration de l’efficience des systèmes de production, de stockage, de transport et de traitement des eaux </a:t>
                      </a:r>
                      <a:endParaRPr lang="fr-FR" sz="12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tc>
                  <a:txBody>
                    <a:bodyPr/>
                    <a:lstStyle/>
                    <a:p>
                      <a:pPr algn="just">
                        <a:lnSpc>
                          <a:spcPct val="107000"/>
                        </a:lnSpc>
                        <a:spcAft>
                          <a:spcPts val="0"/>
                        </a:spcAft>
                      </a:pPr>
                      <a:r>
                        <a:rPr lang="en-US" sz="1200">
                          <a:effectLst/>
                          <a:latin typeface="Arial" panose="020B0604020202020204" pitchFamily="34" charset="0"/>
                          <a:cs typeface="Arial" panose="020B0604020202020204" pitchFamily="34" charset="0"/>
                        </a:rPr>
                        <a:t>ONAS, SONES</a:t>
                      </a:r>
                      <a:endParaRPr lang="fr-FR" sz="12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tc>
                <a:tc>
                  <a:txBody>
                    <a:bodyPr/>
                    <a:lstStyle/>
                    <a:p>
                      <a:pPr algn="just">
                        <a:lnSpc>
                          <a:spcPct val="107000"/>
                        </a:lnSpc>
                        <a:spcAft>
                          <a:spcPts val="0"/>
                        </a:spcAft>
                      </a:pPr>
                      <a:r>
                        <a:rPr lang="fr-SN" sz="1200">
                          <a:effectLst/>
                          <a:latin typeface="Arial" panose="020B0604020202020204" pitchFamily="34" charset="0"/>
                          <a:cs typeface="Arial" panose="020B0604020202020204" pitchFamily="34" charset="0"/>
                        </a:rPr>
                        <a:t>MEDD, Projet et Programme, Collectivités territoriales ; </a:t>
                      </a:r>
                      <a:r>
                        <a:rPr lang="fr-FR" sz="1200">
                          <a:effectLst/>
                          <a:latin typeface="Arial" panose="020B0604020202020204" pitchFamily="34" charset="0"/>
                          <a:cs typeface="Arial" panose="020B0604020202020204" pitchFamily="34" charset="0"/>
                        </a:rPr>
                        <a:t>OLAC, DIREL,  DGPRE ; DEEC ; DH ; DA ; délégation des services ; OFOR</a:t>
                      </a:r>
                      <a:endParaRPr lang="fr-FR" sz="12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tc>
                <a:extLst>
                  <a:ext uri="{0D108BD9-81ED-4DB2-BD59-A6C34878D82A}">
                    <a16:rowId xmlns:a16="http://schemas.microsoft.com/office/drawing/2014/main" xmlns="" val="1732892128"/>
                  </a:ext>
                </a:extLst>
              </a:tr>
              <a:tr h="142074">
                <a:tc>
                  <a:txBody>
                    <a:bodyPr/>
                    <a:lstStyle/>
                    <a:p>
                      <a:pPr algn="just">
                        <a:lnSpc>
                          <a:spcPct val="107000"/>
                        </a:lnSpc>
                        <a:spcAft>
                          <a:spcPts val="0"/>
                        </a:spcAft>
                      </a:pPr>
                      <a:r>
                        <a:rPr lang="fr-FR" sz="1200">
                          <a:effectLst/>
                          <a:latin typeface="Arial" panose="020B0604020202020204" pitchFamily="34" charset="0"/>
                          <a:cs typeface="Arial" panose="020B0604020202020204" pitchFamily="34" charset="0"/>
                        </a:rPr>
                        <a:t>A4.2 : Valorisation des sous-produits de l’assainissement sur tout le territoire national </a:t>
                      </a:r>
                      <a:endParaRPr lang="fr-FR" sz="12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tc>
                  <a:txBody>
                    <a:bodyPr/>
                    <a:lstStyle/>
                    <a:p>
                      <a:pPr algn="just">
                        <a:lnSpc>
                          <a:spcPct val="107000"/>
                        </a:lnSpc>
                        <a:spcAft>
                          <a:spcPts val="0"/>
                        </a:spcAft>
                      </a:pPr>
                      <a:r>
                        <a:rPr lang="fr-FR" sz="1200">
                          <a:effectLst/>
                          <a:latin typeface="Arial" panose="020B0604020202020204" pitchFamily="34" charset="0"/>
                          <a:cs typeface="Arial" panose="020B0604020202020204" pitchFamily="34" charset="0"/>
                        </a:rPr>
                        <a:t>D Ass. ; ONAS ; </a:t>
                      </a:r>
                      <a:endParaRPr lang="fr-FR" sz="12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tc>
                <a:tc>
                  <a:txBody>
                    <a:bodyPr/>
                    <a:lstStyle/>
                    <a:p>
                      <a:pPr algn="just">
                        <a:lnSpc>
                          <a:spcPct val="107000"/>
                        </a:lnSpc>
                        <a:spcAft>
                          <a:spcPts val="0"/>
                        </a:spcAft>
                      </a:pPr>
                      <a:r>
                        <a:rPr lang="fr-SN" sz="1200">
                          <a:effectLst/>
                          <a:latin typeface="Arial" panose="020B0604020202020204" pitchFamily="34" charset="0"/>
                          <a:cs typeface="Arial" panose="020B0604020202020204" pitchFamily="34" charset="0"/>
                        </a:rPr>
                        <a:t>DGPRE ; DH ; DEEC ; Institutions de Recherche ; ANSD, Direct Hort. ; </a:t>
                      </a:r>
                      <a:r>
                        <a:rPr lang="fr-FR" sz="1200">
                          <a:effectLst/>
                          <a:latin typeface="Arial" panose="020B0604020202020204" pitchFamily="34" charset="0"/>
                          <a:cs typeface="Arial" panose="020B0604020202020204" pitchFamily="34" charset="0"/>
                        </a:rPr>
                        <a:t>ANER ; ANIDA, SAED, SODAGRI, Direction de l’énergie ; etc. </a:t>
                      </a:r>
                      <a:endParaRPr lang="fr-FR" sz="12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tc>
                <a:extLst>
                  <a:ext uri="{0D108BD9-81ED-4DB2-BD59-A6C34878D82A}">
                    <a16:rowId xmlns:a16="http://schemas.microsoft.com/office/drawing/2014/main" xmlns="" val="3149341233"/>
                  </a:ext>
                </a:extLst>
              </a:tr>
              <a:tr h="177538">
                <a:tc>
                  <a:txBody>
                    <a:bodyPr/>
                    <a:lstStyle/>
                    <a:p>
                      <a:pPr algn="just">
                        <a:lnSpc>
                          <a:spcPct val="107000"/>
                        </a:lnSpc>
                        <a:spcAft>
                          <a:spcPts val="0"/>
                        </a:spcAft>
                      </a:pPr>
                      <a:r>
                        <a:rPr lang="fr-FR" sz="1200" dirty="0">
                          <a:effectLst/>
                          <a:latin typeface="Arial" panose="020B0604020202020204" pitchFamily="34" charset="0"/>
                          <a:cs typeface="Arial" panose="020B0604020202020204" pitchFamily="34" charset="0"/>
                        </a:rPr>
                        <a:t>A4.3 : Amélioration de l’efficience des systèmes AEP et d’assainissement</a:t>
                      </a:r>
                      <a:endParaRPr lang="fr-FR" sz="1200" dirty="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tc>
                  <a:txBody>
                    <a:bodyPr/>
                    <a:lstStyle/>
                    <a:p>
                      <a:pPr algn="just">
                        <a:lnSpc>
                          <a:spcPct val="107000"/>
                        </a:lnSpc>
                        <a:spcAft>
                          <a:spcPts val="0"/>
                        </a:spcAft>
                      </a:pPr>
                      <a:r>
                        <a:rPr lang="en-US" sz="1200">
                          <a:effectLst/>
                          <a:latin typeface="Arial" panose="020B0604020202020204" pitchFamily="34" charset="0"/>
                          <a:cs typeface="Arial" panose="020B0604020202020204" pitchFamily="34" charset="0"/>
                        </a:rPr>
                        <a:t>ONAS, SONES</a:t>
                      </a:r>
                      <a:endParaRPr lang="fr-FR" sz="12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tc>
                <a:tc>
                  <a:txBody>
                    <a:bodyPr/>
                    <a:lstStyle/>
                    <a:p>
                      <a:pPr algn="just">
                        <a:lnSpc>
                          <a:spcPct val="107000"/>
                        </a:lnSpc>
                        <a:spcAft>
                          <a:spcPts val="0"/>
                        </a:spcAft>
                      </a:pPr>
                      <a:r>
                        <a:rPr lang="fr-SN" sz="1200">
                          <a:effectLst/>
                          <a:latin typeface="Arial" panose="020B0604020202020204" pitchFamily="34" charset="0"/>
                          <a:cs typeface="Arial" panose="020B0604020202020204" pitchFamily="34" charset="0"/>
                        </a:rPr>
                        <a:t>MEDD, Projet et Programme, Collectivités territoriales ; </a:t>
                      </a:r>
                      <a:r>
                        <a:rPr lang="fr-FR" sz="1200">
                          <a:effectLst/>
                          <a:latin typeface="Arial" panose="020B0604020202020204" pitchFamily="34" charset="0"/>
                          <a:cs typeface="Arial" panose="020B0604020202020204" pitchFamily="34" charset="0"/>
                        </a:rPr>
                        <a:t>OLAC, DIREL,  DGPRE ; DEEC ; DH ; DA ; délégation des services, OFOR</a:t>
                      </a:r>
                      <a:endParaRPr lang="fr-FR" sz="12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tc>
                <a:extLst>
                  <a:ext uri="{0D108BD9-81ED-4DB2-BD59-A6C34878D82A}">
                    <a16:rowId xmlns:a16="http://schemas.microsoft.com/office/drawing/2014/main" xmlns="" val="689364417"/>
                  </a:ext>
                </a:extLst>
              </a:tr>
              <a:tr h="142074">
                <a:tc>
                  <a:txBody>
                    <a:bodyPr/>
                    <a:lstStyle/>
                    <a:p>
                      <a:pPr algn="just">
                        <a:lnSpc>
                          <a:spcPct val="107000"/>
                        </a:lnSpc>
                        <a:spcAft>
                          <a:spcPts val="0"/>
                        </a:spcAft>
                      </a:pPr>
                      <a:r>
                        <a:rPr lang="fr-FR" sz="1200" dirty="0">
                          <a:effectLst/>
                          <a:latin typeface="Arial" panose="020B0604020202020204" pitchFamily="34" charset="0"/>
                          <a:cs typeface="Arial" panose="020B0604020202020204" pitchFamily="34" charset="0"/>
                        </a:rPr>
                        <a:t>A4.4 : Aménagement et valorisation des hydrosystèmes</a:t>
                      </a:r>
                      <a:endParaRPr lang="fr-FR" sz="1200" dirty="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tc>
                  <a:txBody>
                    <a:bodyPr/>
                    <a:lstStyle/>
                    <a:p>
                      <a:pPr algn="just">
                        <a:lnSpc>
                          <a:spcPct val="107000"/>
                        </a:lnSpc>
                        <a:spcAft>
                          <a:spcPts val="0"/>
                        </a:spcAft>
                      </a:pPr>
                      <a:r>
                        <a:rPr lang="fr-FR" sz="1200">
                          <a:effectLst/>
                          <a:latin typeface="Arial" panose="020B0604020202020204" pitchFamily="34" charset="0"/>
                          <a:cs typeface="Arial" panose="020B0604020202020204" pitchFamily="34" charset="0"/>
                        </a:rPr>
                        <a:t>Ministère en charge de l’Urbanisme, Ministère du Tourisme, </a:t>
                      </a:r>
                      <a:endParaRPr lang="fr-FR" sz="12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tc>
                <a:tc>
                  <a:txBody>
                    <a:bodyPr/>
                    <a:lstStyle/>
                    <a:p>
                      <a:pPr algn="just">
                        <a:lnSpc>
                          <a:spcPct val="107000"/>
                        </a:lnSpc>
                        <a:spcAft>
                          <a:spcPts val="0"/>
                        </a:spcAft>
                      </a:pPr>
                      <a:r>
                        <a:rPr lang="fr-FR" sz="1200">
                          <a:effectLst/>
                          <a:latin typeface="Arial" panose="020B0604020202020204" pitchFamily="34" charset="0"/>
                          <a:cs typeface="Arial" panose="020B0604020202020204" pitchFamily="34" charset="0"/>
                        </a:rPr>
                        <a:t>SAED, SODAGRI, ANIDA, DAPSA, DRDR, DREEC, SRMG, IREF, UICN, DEEC ; OLAC, DGPRE</a:t>
                      </a:r>
                      <a:endParaRPr lang="fr-FR" sz="12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tc>
                <a:extLst>
                  <a:ext uri="{0D108BD9-81ED-4DB2-BD59-A6C34878D82A}">
                    <a16:rowId xmlns:a16="http://schemas.microsoft.com/office/drawing/2014/main" xmlns="" val="2205684197"/>
                  </a:ext>
                </a:extLst>
              </a:tr>
              <a:tr h="142074">
                <a:tc>
                  <a:txBody>
                    <a:bodyPr/>
                    <a:lstStyle/>
                    <a:p>
                      <a:pPr algn="just">
                        <a:lnSpc>
                          <a:spcPct val="107000"/>
                        </a:lnSpc>
                        <a:spcAft>
                          <a:spcPts val="0"/>
                        </a:spcAft>
                      </a:pPr>
                      <a:r>
                        <a:rPr lang="fr-FR" sz="1200">
                          <a:effectLst/>
                          <a:latin typeface="Arial" panose="020B0604020202020204" pitchFamily="34" charset="0"/>
                          <a:cs typeface="Arial" panose="020B0604020202020204" pitchFamily="34" charset="0"/>
                        </a:rPr>
                        <a:t>A5.1a : Poursuite des études générales et spécifiques sur les ressources en eau et les services d’eau et d’assainissement </a:t>
                      </a:r>
                      <a:endParaRPr lang="fr-FR" sz="12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tc>
                  <a:txBody>
                    <a:bodyPr/>
                    <a:lstStyle/>
                    <a:p>
                      <a:pPr algn="just">
                        <a:lnSpc>
                          <a:spcPct val="107000"/>
                        </a:lnSpc>
                        <a:spcAft>
                          <a:spcPts val="0"/>
                        </a:spcAft>
                      </a:pPr>
                      <a:r>
                        <a:rPr lang="en-US" sz="1200">
                          <a:effectLst/>
                          <a:latin typeface="Arial" panose="020B0604020202020204" pitchFamily="34" charset="0"/>
                          <a:cs typeface="Arial" panose="020B0604020202020204" pitchFamily="34" charset="0"/>
                        </a:rPr>
                        <a:t>MHA/DGPRE</a:t>
                      </a:r>
                      <a:endParaRPr lang="fr-FR" sz="1200">
                        <a:effectLst/>
                        <a:latin typeface="Arial" panose="020B0604020202020204" pitchFamily="34" charset="0"/>
                        <a:cs typeface="Arial" panose="020B0604020202020204" pitchFamily="34" charset="0"/>
                      </a:endParaRPr>
                    </a:p>
                    <a:p>
                      <a:pPr algn="just">
                        <a:lnSpc>
                          <a:spcPct val="107000"/>
                        </a:lnSpc>
                        <a:spcAft>
                          <a:spcPts val="0"/>
                        </a:spcAft>
                      </a:pPr>
                      <a:r>
                        <a:rPr lang="fr-FR" sz="1200">
                          <a:effectLst/>
                          <a:latin typeface="Arial" panose="020B0604020202020204" pitchFamily="34" charset="0"/>
                          <a:cs typeface="Arial" panose="020B0604020202020204" pitchFamily="34" charset="0"/>
                        </a:rPr>
                        <a:t> </a:t>
                      </a:r>
                      <a:endParaRPr lang="fr-FR" sz="12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tc>
                  <a:txBody>
                    <a:bodyPr/>
                    <a:lstStyle/>
                    <a:p>
                      <a:pPr algn="just">
                        <a:lnSpc>
                          <a:spcPct val="107000"/>
                        </a:lnSpc>
                        <a:spcAft>
                          <a:spcPts val="0"/>
                        </a:spcAft>
                      </a:pPr>
                      <a:r>
                        <a:rPr lang="fr-FR" sz="1200" dirty="0">
                          <a:effectLst/>
                          <a:latin typeface="Arial" panose="020B0604020202020204" pitchFamily="34" charset="0"/>
                          <a:cs typeface="Arial" panose="020B0604020202020204" pitchFamily="34" charset="0"/>
                        </a:rPr>
                        <a:t>SONES, ONAS, DA, SOGED ; UICN ; DPN; DREEC ;  DRH; SRA ; ARD; DH ; DA ; UCAD, UGB ; OMVS ; OMVG, ONAS</a:t>
                      </a:r>
                      <a:endParaRPr lang="fr-FR" sz="1200" dirty="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extLst>
                  <a:ext uri="{0D108BD9-81ED-4DB2-BD59-A6C34878D82A}">
                    <a16:rowId xmlns:a16="http://schemas.microsoft.com/office/drawing/2014/main" xmlns="" val="469400636"/>
                  </a:ext>
                </a:extLst>
              </a:tr>
              <a:tr h="214918">
                <a:tc>
                  <a:txBody>
                    <a:bodyPr/>
                    <a:lstStyle/>
                    <a:p>
                      <a:pPr algn="just">
                        <a:lnSpc>
                          <a:spcPct val="107000"/>
                        </a:lnSpc>
                        <a:spcAft>
                          <a:spcPts val="0"/>
                        </a:spcAft>
                      </a:pPr>
                      <a:r>
                        <a:rPr lang="fr-FR" sz="1200">
                          <a:effectLst/>
                          <a:latin typeface="Arial" panose="020B0604020202020204" pitchFamily="34" charset="0"/>
                          <a:cs typeface="Arial" panose="020B0604020202020204" pitchFamily="34" charset="0"/>
                        </a:rPr>
                        <a:t>A5.1b : Suivi et évaluation des ressources, prélèvements et usages de l’eau </a:t>
                      </a:r>
                      <a:endParaRPr lang="fr-FR" sz="12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tc>
                  <a:txBody>
                    <a:bodyPr/>
                    <a:lstStyle/>
                    <a:p>
                      <a:pPr algn="just">
                        <a:lnSpc>
                          <a:spcPct val="107000"/>
                        </a:lnSpc>
                        <a:spcAft>
                          <a:spcPts val="0"/>
                        </a:spcAft>
                      </a:pPr>
                      <a:r>
                        <a:rPr lang="en-US" sz="1200">
                          <a:effectLst/>
                          <a:latin typeface="Arial" panose="020B0604020202020204" pitchFamily="34" charset="0"/>
                          <a:cs typeface="Arial" panose="020B0604020202020204" pitchFamily="34" charset="0"/>
                        </a:rPr>
                        <a:t>DGPRE, OLAC; </a:t>
                      </a:r>
                      <a:endParaRPr lang="fr-FR" sz="12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tc>
                <a:tc>
                  <a:txBody>
                    <a:bodyPr/>
                    <a:lstStyle/>
                    <a:p>
                      <a:pPr algn="just">
                        <a:lnSpc>
                          <a:spcPct val="107000"/>
                        </a:lnSpc>
                        <a:spcAft>
                          <a:spcPts val="0"/>
                        </a:spcAft>
                      </a:pPr>
                      <a:r>
                        <a:rPr lang="fr-FR" sz="1200">
                          <a:effectLst/>
                          <a:latin typeface="Arial" panose="020B0604020202020204" pitchFamily="34" charset="0"/>
                          <a:cs typeface="Arial" panose="020B0604020202020204" pitchFamily="34" charset="0"/>
                        </a:rPr>
                        <a:t>SONES ; DH ; OFOR DELEGATAIRES DES SERVICES EAU ET ASSAINISSEMENT OMVS ; OMVG </a:t>
                      </a:r>
                    </a:p>
                    <a:p>
                      <a:pPr algn="just">
                        <a:lnSpc>
                          <a:spcPct val="107000"/>
                        </a:lnSpc>
                        <a:spcAft>
                          <a:spcPts val="0"/>
                        </a:spcAft>
                      </a:pPr>
                      <a:r>
                        <a:rPr lang="fr-FR" sz="1200">
                          <a:effectLst/>
                          <a:latin typeface="Arial" panose="020B0604020202020204" pitchFamily="34" charset="0"/>
                          <a:cs typeface="Arial" panose="020B0604020202020204" pitchFamily="34" charset="0"/>
                        </a:rPr>
                        <a:t>ANIDA ; SODAGRI ; SAED ; DA ; SONES, ANSD</a:t>
                      </a:r>
                      <a:endParaRPr lang="fr-FR" sz="12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tc>
                <a:extLst>
                  <a:ext uri="{0D108BD9-81ED-4DB2-BD59-A6C34878D82A}">
                    <a16:rowId xmlns:a16="http://schemas.microsoft.com/office/drawing/2014/main" xmlns="" val="625529987"/>
                  </a:ext>
                </a:extLst>
              </a:tr>
              <a:tr h="142074">
                <a:tc>
                  <a:txBody>
                    <a:bodyPr/>
                    <a:lstStyle/>
                    <a:p>
                      <a:pPr algn="just">
                        <a:lnSpc>
                          <a:spcPct val="107000"/>
                        </a:lnSpc>
                        <a:spcAft>
                          <a:spcPts val="0"/>
                        </a:spcAft>
                      </a:pPr>
                      <a:r>
                        <a:rPr lang="fr-FR" sz="1200">
                          <a:effectLst/>
                          <a:latin typeface="Arial" panose="020B0604020202020204" pitchFamily="34" charset="0"/>
                          <a:cs typeface="Arial" panose="020B0604020202020204" pitchFamily="34" charset="0"/>
                        </a:rPr>
                        <a:t>A5.1c : Renforcement des connaissances sur les écosystèmes aquatiques</a:t>
                      </a:r>
                      <a:endParaRPr lang="fr-FR" sz="12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tc>
                  <a:txBody>
                    <a:bodyPr/>
                    <a:lstStyle/>
                    <a:p>
                      <a:pPr algn="just">
                        <a:lnSpc>
                          <a:spcPct val="107000"/>
                        </a:lnSpc>
                        <a:spcAft>
                          <a:spcPts val="0"/>
                        </a:spcAft>
                      </a:pPr>
                      <a:r>
                        <a:rPr lang="fr-FR" sz="1200">
                          <a:effectLst/>
                          <a:latin typeface="Arial" panose="020B0604020202020204" pitchFamily="34" charset="0"/>
                          <a:cs typeface="Arial" panose="020B0604020202020204" pitchFamily="34" charset="0"/>
                        </a:rPr>
                        <a:t>DGPRE ; OLAC, DEEC</a:t>
                      </a:r>
                      <a:endParaRPr lang="fr-FR" sz="12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tc>
                  <a:txBody>
                    <a:bodyPr/>
                    <a:lstStyle/>
                    <a:p>
                      <a:pPr algn="just">
                        <a:lnSpc>
                          <a:spcPct val="107000"/>
                        </a:lnSpc>
                        <a:spcAft>
                          <a:spcPts val="0"/>
                        </a:spcAft>
                      </a:pPr>
                      <a:r>
                        <a:rPr lang="fr-FR" sz="1200">
                          <a:effectLst/>
                          <a:latin typeface="Arial" panose="020B0604020202020204" pitchFamily="34" charset="0"/>
                          <a:cs typeface="Arial" panose="020B0604020202020204" pitchFamily="34" charset="0"/>
                        </a:rPr>
                        <a:t>SAED ; SODAGRI ; SOGED ; UICN ; DPN ;  DREEC ;  DRH; SRA ; DH ; </a:t>
                      </a:r>
                    </a:p>
                    <a:p>
                      <a:pPr algn="just">
                        <a:lnSpc>
                          <a:spcPct val="107000"/>
                        </a:lnSpc>
                        <a:spcAft>
                          <a:spcPts val="0"/>
                        </a:spcAft>
                      </a:pPr>
                      <a:r>
                        <a:rPr lang="fr-FR" sz="1200">
                          <a:effectLst/>
                          <a:latin typeface="Arial" panose="020B0604020202020204" pitchFamily="34" charset="0"/>
                          <a:cs typeface="Arial" panose="020B0604020202020204" pitchFamily="34" charset="0"/>
                        </a:rPr>
                        <a:t> </a:t>
                      </a:r>
                      <a:endParaRPr lang="fr-FR" sz="12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extLst>
                  <a:ext uri="{0D108BD9-81ED-4DB2-BD59-A6C34878D82A}">
                    <a16:rowId xmlns:a16="http://schemas.microsoft.com/office/drawing/2014/main" xmlns="" val="650705460"/>
                  </a:ext>
                </a:extLst>
              </a:tr>
              <a:tr h="142074">
                <a:tc>
                  <a:txBody>
                    <a:bodyPr/>
                    <a:lstStyle/>
                    <a:p>
                      <a:pPr algn="just">
                        <a:lnSpc>
                          <a:spcPct val="107000"/>
                        </a:lnSpc>
                        <a:spcAft>
                          <a:spcPts val="0"/>
                        </a:spcAft>
                      </a:pPr>
                      <a:r>
                        <a:rPr lang="fr-FR" sz="1200">
                          <a:effectLst/>
                          <a:latin typeface="Arial" panose="020B0604020202020204" pitchFamily="34" charset="0"/>
                          <a:cs typeface="Arial" panose="020B0604020202020204" pitchFamily="34" charset="0"/>
                        </a:rPr>
                        <a:t>A5.1d : Promotion de la recherche-action liée à l’eau </a:t>
                      </a:r>
                      <a:endParaRPr lang="fr-FR" sz="12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tc>
                  <a:txBody>
                    <a:bodyPr/>
                    <a:lstStyle/>
                    <a:p>
                      <a:pPr algn="just">
                        <a:lnSpc>
                          <a:spcPct val="107000"/>
                        </a:lnSpc>
                        <a:spcAft>
                          <a:spcPts val="0"/>
                        </a:spcAft>
                      </a:pPr>
                      <a:r>
                        <a:rPr lang="fr-FR" sz="1200">
                          <a:effectLst/>
                          <a:latin typeface="Arial" panose="020B0604020202020204" pitchFamily="34" charset="0"/>
                          <a:cs typeface="Arial" panose="020B0604020202020204" pitchFamily="34" charset="0"/>
                        </a:rPr>
                        <a:t>ISRA ; DGPRE</a:t>
                      </a:r>
                    </a:p>
                    <a:p>
                      <a:pPr algn="just">
                        <a:lnSpc>
                          <a:spcPct val="107000"/>
                        </a:lnSpc>
                        <a:spcAft>
                          <a:spcPts val="0"/>
                        </a:spcAft>
                      </a:pPr>
                      <a:r>
                        <a:rPr lang="fr-FR" sz="1200">
                          <a:effectLst/>
                          <a:latin typeface="Arial" panose="020B0604020202020204" pitchFamily="34" charset="0"/>
                          <a:cs typeface="Arial" panose="020B0604020202020204" pitchFamily="34" charset="0"/>
                        </a:rPr>
                        <a:t>MESRSI</a:t>
                      </a:r>
                      <a:endParaRPr lang="fr-FR" sz="12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tc>
                  <a:txBody>
                    <a:bodyPr/>
                    <a:lstStyle/>
                    <a:p>
                      <a:pPr algn="just">
                        <a:lnSpc>
                          <a:spcPct val="107000"/>
                        </a:lnSpc>
                        <a:spcAft>
                          <a:spcPts val="0"/>
                        </a:spcAft>
                      </a:pPr>
                      <a:r>
                        <a:rPr lang="fr-FR" sz="1200">
                          <a:effectLst/>
                          <a:latin typeface="Arial" panose="020B0604020202020204" pitchFamily="34" charset="0"/>
                          <a:cs typeface="Arial" panose="020B0604020202020204" pitchFamily="34" charset="0"/>
                        </a:rPr>
                        <a:t>OLAC ;  UICN ;  AFRICA RICE; SAED ;SOGAGRI; OMVS; OMVG; ANACIM; ANSD</a:t>
                      </a:r>
                      <a:endParaRPr lang="fr-FR" sz="12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extLst>
                  <a:ext uri="{0D108BD9-81ED-4DB2-BD59-A6C34878D82A}">
                    <a16:rowId xmlns:a16="http://schemas.microsoft.com/office/drawing/2014/main" xmlns="" val="992720677"/>
                  </a:ext>
                </a:extLst>
              </a:tr>
              <a:tr h="276595">
                <a:tc>
                  <a:txBody>
                    <a:bodyPr/>
                    <a:lstStyle/>
                    <a:p>
                      <a:pPr algn="just">
                        <a:lnSpc>
                          <a:spcPct val="107000"/>
                        </a:lnSpc>
                        <a:spcAft>
                          <a:spcPts val="0"/>
                        </a:spcAft>
                      </a:pPr>
                      <a:r>
                        <a:rPr lang="fr-FR" sz="1200">
                          <a:effectLst/>
                          <a:latin typeface="Arial" panose="020B0604020202020204" pitchFamily="34" charset="0"/>
                          <a:cs typeface="Arial" panose="020B0604020202020204" pitchFamily="34" charset="0"/>
                        </a:rPr>
                        <a:t>A5.2 : Développement d’une stratégie de vulgarisation des outils de gestion, de communication, de plaidoyer et d’IEC sur la GIRE intégrant les aspects Genre </a:t>
                      </a:r>
                      <a:endParaRPr lang="fr-FR" sz="12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tc>
                  <a:txBody>
                    <a:bodyPr/>
                    <a:lstStyle/>
                    <a:p>
                      <a:pPr algn="just">
                        <a:lnSpc>
                          <a:spcPct val="107000"/>
                        </a:lnSpc>
                        <a:spcAft>
                          <a:spcPts val="0"/>
                        </a:spcAft>
                      </a:pPr>
                      <a:r>
                        <a:rPr lang="fr-FR" sz="1200">
                          <a:effectLst/>
                          <a:latin typeface="Arial" panose="020B0604020202020204" pitchFamily="34" charset="0"/>
                          <a:cs typeface="Arial" panose="020B0604020202020204" pitchFamily="34" charset="0"/>
                        </a:rPr>
                        <a:t>PNES, DGPRE</a:t>
                      </a:r>
                      <a:endParaRPr lang="fr-FR" sz="12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tc>
                <a:tc>
                  <a:txBody>
                    <a:bodyPr/>
                    <a:lstStyle/>
                    <a:p>
                      <a:pPr algn="just">
                        <a:lnSpc>
                          <a:spcPct val="107000"/>
                        </a:lnSpc>
                        <a:spcAft>
                          <a:spcPts val="0"/>
                        </a:spcAft>
                      </a:pPr>
                      <a:r>
                        <a:rPr lang="fr-FR" sz="1200" dirty="0">
                          <a:effectLst/>
                          <a:latin typeface="Arial" panose="020B0604020202020204" pitchFamily="34" charset="0"/>
                          <a:cs typeface="Arial" panose="020B0604020202020204" pitchFamily="34" charset="0"/>
                        </a:rPr>
                        <a:t>DGPRE ; OLAC ; DEEC ; DA, DRH, SRA, ARD ; Direction de l’éducation nationale ; DRDR ; Collectivités locales ; services techniques déconcentrées ; Universités ; plateformes multi-acteurs ; associations de jeunes et de femmes ; chefs religieux et coutumiers etc. </a:t>
                      </a:r>
                      <a:endParaRPr lang="fr-FR" sz="1200" dirty="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tc>
                <a:extLst>
                  <a:ext uri="{0D108BD9-81ED-4DB2-BD59-A6C34878D82A}">
                    <a16:rowId xmlns:a16="http://schemas.microsoft.com/office/drawing/2014/main" xmlns="" val="3590412994"/>
                  </a:ext>
                </a:extLst>
              </a:tr>
              <a:tr h="69227">
                <a:tc>
                  <a:txBody>
                    <a:bodyPr/>
                    <a:lstStyle/>
                    <a:p>
                      <a:pPr algn="just">
                        <a:lnSpc>
                          <a:spcPct val="107000"/>
                        </a:lnSpc>
                        <a:spcAft>
                          <a:spcPts val="0"/>
                        </a:spcAft>
                      </a:pPr>
                      <a:r>
                        <a:rPr lang="fr-FR" sz="1200">
                          <a:effectLst/>
                          <a:latin typeface="Arial" panose="020B0604020202020204" pitchFamily="34" charset="0"/>
                          <a:cs typeface="Arial" panose="020B0604020202020204" pitchFamily="34" charset="0"/>
                        </a:rPr>
                        <a:t> </a:t>
                      </a:r>
                      <a:endParaRPr lang="fr-FR" sz="12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nchor="ctr"/>
                </a:tc>
                <a:tc>
                  <a:txBody>
                    <a:bodyPr/>
                    <a:lstStyle/>
                    <a:p>
                      <a:pPr algn="just">
                        <a:lnSpc>
                          <a:spcPct val="107000"/>
                        </a:lnSpc>
                        <a:spcAft>
                          <a:spcPts val="0"/>
                        </a:spcAft>
                      </a:pPr>
                      <a:r>
                        <a:rPr lang="fr-FR" sz="1200">
                          <a:effectLst/>
                          <a:latin typeface="Arial" panose="020B0604020202020204" pitchFamily="34" charset="0"/>
                          <a:cs typeface="Arial" panose="020B0604020202020204" pitchFamily="34" charset="0"/>
                        </a:rPr>
                        <a:t> </a:t>
                      </a:r>
                      <a:endParaRPr lang="fr-FR" sz="120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tc>
                <a:tc>
                  <a:txBody>
                    <a:bodyPr/>
                    <a:lstStyle/>
                    <a:p>
                      <a:pPr algn="just">
                        <a:lnSpc>
                          <a:spcPct val="107000"/>
                        </a:lnSpc>
                        <a:spcAft>
                          <a:spcPts val="0"/>
                        </a:spcAft>
                      </a:pPr>
                      <a:r>
                        <a:rPr lang="fr-FR" sz="1200" dirty="0">
                          <a:effectLst/>
                          <a:latin typeface="Arial" panose="020B0604020202020204" pitchFamily="34" charset="0"/>
                          <a:cs typeface="Arial" panose="020B0604020202020204" pitchFamily="34" charset="0"/>
                        </a:rPr>
                        <a:t> </a:t>
                      </a:r>
                      <a:endParaRPr lang="fr-FR" sz="1200" dirty="0">
                        <a:effectLst/>
                        <a:latin typeface="Arial" panose="020B0604020202020204" pitchFamily="34" charset="0"/>
                        <a:ea typeface="Calibri" panose="020F0502020204030204" pitchFamily="34" charset="0"/>
                        <a:cs typeface="Arial" panose="020B0604020202020204" pitchFamily="34" charset="0"/>
                      </a:endParaRPr>
                    </a:p>
                  </a:txBody>
                  <a:tcPr marL="21487" marR="21487" marT="0" marB="0"/>
                </a:tc>
                <a:extLst>
                  <a:ext uri="{0D108BD9-81ED-4DB2-BD59-A6C34878D82A}">
                    <a16:rowId xmlns:a16="http://schemas.microsoft.com/office/drawing/2014/main" xmlns="" val="1229514660"/>
                  </a:ext>
                </a:extLst>
              </a:tr>
            </a:tbl>
          </a:graphicData>
        </a:graphic>
      </p:graphicFrame>
    </p:spTree>
    <p:extLst>
      <p:ext uri="{BB962C8B-B14F-4D97-AF65-F5344CB8AC3E}">
        <p14:creationId xmlns:p14="http://schemas.microsoft.com/office/powerpoint/2010/main" val="361683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106">
            <a:extLst>
              <a:ext uri="{FF2B5EF4-FFF2-40B4-BE49-F238E27FC236}">
                <a16:creationId xmlns:a16="http://schemas.microsoft.com/office/drawing/2014/main" xmlns="" id="{6B390061-5E39-4081-A0CE-22A0C11BB415}"/>
              </a:ext>
            </a:extLst>
          </p:cNvPr>
          <p:cNvSpPr>
            <a:spLocks noChangeArrowheads="1"/>
          </p:cNvSpPr>
          <p:nvPr/>
        </p:nvSpPr>
        <p:spPr bwMode="auto">
          <a:xfrm>
            <a:off x="744279" y="950915"/>
            <a:ext cx="10706986" cy="5184071"/>
          </a:xfrm>
          <a:prstGeom prst="roundRect">
            <a:avLst>
              <a:gd name="adj" fmla="val 9106"/>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just" eaLnBrk="1" fontAlgn="base" hangingPunct="1">
              <a:spcBef>
                <a:spcPct val="0"/>
              </a:spcBef>
              <a:spcAft>
                <a:spcPct val="0"/>
              </a:spcAft>
            </a:pPr>
            <a:endParaRPr lang="fr-FR" altLang="fr-FR">
              <a:solidFill>
                <a:srgbClr val="343441"/>
              </a:solidFill>
            </a:endParaRPr>
          </a:p>
          <a:p>
            <a:pPr lvl="1" algn="just" eaLnBrk="1" fontAlgn="base" hangingPunct="1">
              <a:spcBef>
                <a:spcPct val="0"/>
              </a:spcBef>
              <a:spcAft>
                <a:spcPct val="0"/>
              </a:spcAft>
            </a:pPr>
            <a:endParaRPr lang="fr-FR" altLang="fr-FR">
              <a:solidFill>
                <a:srgbClr val="343441"/>
              </a:solidFill>
            </a:endParaRPr>
          </a:p>
          <a:p>
            <a:pPr lvl="1" algn="just" eaLnBrk="1" fontAlgn="base" hangingPunct="1">
              <a:spcBef>
                <a:spcPct val="0"/>
              </a:spcBef>
              <a:spcAft>
                <a:spcPct val="0"/>
              </a:spcAft>
            </a:pPr>
            <a:endParaRPr lang="fr-FR" altLang="fr-FR">
              <a:solidFill>
                <a:srgbClr val="343441"/>
              </a:solidFill>
            </a:endParaRPr>
          </a:p>
          <a:p>
            <a:pPr lvl="1" algn="just" eaLnBrk="1" fontAlgn="base" hangingPunct="1">
              <a:spcBef>
                <a:spcPct val="0"/>
              </a:spcBef>
              <a:spcAft>
                <a:spcPct val="0"/>
              </a:spcAft>
            </a:pPr>
            <a:endParaRPr lang="fr-FR" altLang="fr-FR">
              <a:solidFill>
                <a:srgbClr val="343441"/>
              </a:solidFill>
            </a:endParaRPr>
          </a:p>
          <a:p>
            <a:pPr lvl="1" algn="just" eaLnBrk="1" fontAlgn="base" hangingPunct="1">
              <a:spcBef>
                <a:spcPct val="0"/>
              </a:spcBef>
              <a:spcAft>
                <a:spcPct val="0"/>
              </a:spcAft>
            </a:pPr>
            <a:endParaRPr lang="fr-FR" altLang="fr-FR">
              <a:solidFill>
                <a:srgbClr val="343441"/>
              </a:solidFill>
            </a:endParaRPr>
          </a:p>
          <a:p>
            <a:pPr lvl="1" algn="just" eaLnBrk="1" fontAlgn="base" hangingPunct="1">
              <a:spcBef>
                <a:spcPct val="0"/>
              </a:spcBef>
              <a:spcAft>
                <a:spcPct val="0"/>
              </a:spcAft>
            </a:pPr>
            <a:endParaRPr lang="fr-FR" altLang="fr-FR">
              <a:solidFill>
                <a:srgbClr val="343441"/>
              </a:solidFill>
            </a:endParaRPr>
          </a:p>
          <a:p>
            <a:pPr lvl="1" algn="just" eaLnBrk="1" fontAlgn="base" hangingPunct="1">
              <a:spcBef>
                <a:spcPct val="0"/>
              </a:spcBef>
              <a:spcAft>
                <a:spcPct val="0"/>
              </a:spcAft>
            </a:pPr>
            <a:endParaRPr lang="fr-FR" altLang="fr-FR">
              <a:solidFill>
                <a:srgbClr val="343441"/>
              </a:solidFill>
            </a:endParaRPr>
          </a:p>
          <a:p>
            <a:pPr lvl="1" algn="just" eaLnBrk="1" fontAlgn="base" hangingPunct="1">
              <a:spcBef>
                <a:spcPct val="0"/>
              </a:spcBef>
              <a:spcAft>
                <a:spcPct val="0"/>
              </a:spcAft>
            </a:pPr>
            <a:endParaRPr lang="fr-FR" altLang="fr-FR">
              <a:solidFill>
                <a:srgbClr val="343441"/>
              </a:solidFill>
              <a:latin typeface="Times New Roman" panose="02020603050405020304" pitchFamily="18" charset="0"/>
            </a:endParaRPr>
          </a:p>
        </p:txBody>
      </p:sp>
      <p:sp>
        <p:nvSpPr>
          <p:cNvPr id="5125" name="Text Box 76">
            <a:extLst>
              <a:ext uri="{FF2B5EF4-FFF2-40B4-BE49-F238E27FC236}">
                <a16:creationId xmlns:a16="http://schemas.microsoft.com/office/drawing/2014/main" xmlns="" id="{677ED574-26C3-4F11-B15D-DE34198B910E}"/>
              </a:ext>
            </a:extLst>
          </p:cNvPr>
          <p:cNvSpPr txBox="1">
            <a:spLocks noChangeArrowheads="1"/>
          </p:cNvSpPr>
          <p:nvPr/>
        </p:nvSpPr>
        <p:spPr bwMode="auto">
          <a:xfrm>
            <a:off x="1535295" y="1214439"/>
            <a:ext cx="90334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just" fontAlgn="base">
              <a:spcBef>
                <a:spcPct val="20000"/>
              </a:spcBef>
              <a:spcAft>
                <a:spcPct val="0"/>
              </a:spcAft>
            </a:pPr>
            <a:r>
              <a:rPr lang="fr-FR" altLang="fr-FR" sz="2000" b="1" dirty="0">
                <a:solidFill>
                  <a:srgbClr val="0000FF"/>
                </a:solidFill>
              </a:rPr>
              <a:t>Objectif : </a:t>
            </a:r>
            <a:r>
              <a:rPr lang="fr-FR" altLang="fr-FR" sz="2000" b="1" dirty="0">
                <a:solidFill>
                  <a:srgbClr val="000000"/>
                </a:solidFill>
              </a:rPr>
              <a:t>Actualiser le PAGIRE et définir le nouveau PAP-GIRE 2017-2025</a:t>
            </a:r>
            <a:endParaRPr lang="fr-FR" altLang="fr-FR" sz="2000" b="1" dirty="0">
              <a:solidFill>
                <a:srgbClr val="0000FF"/>
              </a:solidFill>
            </a:endParaRPr>
          </a:p>
        </p:txBody>
      </p:sp>
      <p:sp>
        <p:nvSpPr>
          <p:cNvPr id="5126" name="Oval 146" descr="06_original_w">
            <a:extLst>
              <a:ext uri="{FF2B5EF4-FFF2-40B4-BE49-F238E27FC236}">
                <a16:creationId xmlns:a16="http://schemas.microsoft.com/office/drawing/2014/main" xmlns="" id="{21D621D7-0688-4D42-BA14-893091F1A020}"/>
              </a:ext>
            </a:extLst>
          </p:cNvPr>
          <p:cNvSpPr>
            <a:spLocks noChangeArrowheads="1"/>
          </p:cNvSpPr>
          <p:nvPr/>
        </p:nvSpPr>
        <p:spPr bwMode="gray">
          <a:xfrm>
            <a:off x="1178109" y="1262063"/>
            <a:ext cx="254000" cy="252412"/>
          </a:xfrm>
          <a:prstGeom prst="ellipse">
            <a:avLst/>
          </a:prstGeom>
          <a:blipFill dpi="0" rotWithShape="1">
            <a:blip r:embed="rId3"/>
            <a:srcRect/>
            <a:stretch>
              <a:fillRect/>
            </a:stretch>
          </a:blipFill>
          <a:ln w="57150">
            <a:solidFill>
              <a:schemeClr val="tx1"/>
            </a:solidFill>
            <a:round/>
            <a:headEnd/>
            <a:tailEnd/>
          </a:ln>
        </p:spPr>
        <p:txBody>
          <a:bodyPr wrap="none" anchor="ct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endParaRPr lang="fr-FR" altLang="fr-FR">
              <a:solidFill>
                <a:srgbClr val="000000"/>
              </a:solidFill>
            </a:endParaRPr>
          </a:p>
        </p:txBody>
      </p:sp>
      <p:sp>
        <p:nvSpPr>
          <p:cNvPr id="5127" name="Oval 146" descr="06_original_w">
            <a:extLst>
              <a:ext uri="{FF2B5EF4-FFF2-40B4-BE49-F238E27FC236}">
                <a16:creationId xmlns:a16="http://schemas.microsoft.com/office/drawing/2014/main" xmlns="" id="{AC60187C-6512-4BFC-BCF1-585311FD4CD5}"/>
              </a:ext>
            </a:extLst>
          </p:cNvPr>
          <p:cNvSpPr>
            <a:spLocks noChangeArrowheads="1"/>
          </p:cNvSpPr>
          <p:nvPr/>
        </p:nvSpPr>
        <p:spPr bwMode="gray">
          <a:xfrm>
            <a:off x="1138421" y="2333626"/>
            <a:ext cx="254000" cy="252413"/>
          </a:xfrm>
          <a:prstGeom prst="ellipse">
            <a:avLst/>
          </a:prstGeom>
          <a:blipFill dpi="0" rotWithShape="1">
            <a:blip r:embed="rId3"/>
            <a:srcRect/>
            <a:stretch>
              <a:fillRect/>
            </a:stretch>
          </a:blipFill>
          <a:ln w="57150">
            <a:solidFill>
              <a:schemeClr val="tx1"/>
            </a:solidFill>
            <a:round/>
            <a:headEnd/>
            <a:tailEnd/>
          </a:ln>
        </p:spPr>
        <p:txBody>
          <a:bodyPr wrap="none" anchor="ct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endParaRPr lang="fr-FR" altLang="fr-FR">
              <a:solidFill>
                <a:srgbClr val="000000"/>
              </a:solidFill>
            </a:endParaRPr>
          </a:p>
        </p:txBody>
      </p:sp>
      <p:sp>
        <p:nvSpPr>
          <p:cNvPr id="5128" name="Text Box 76">
            <a:extLst>
              <a:ext uri="{FF2B5EF4-FFF2-40B4-BE49-F238E27FC236}">
                <a16:creationId xmlns:a16="http://schemas.microsoft.com/office/drawing/2014/main" xmlns="" id="{01FA108B-9F8A-46F9-8FBF-FAA7153E1927}"/>
              </a:ext>
            </a:extLst>
          </p:cNvPr>
          <p:cNvSpPr txBox="1">
            <a:spLocks noChangeArrowheads="1"/>
          </p:cNvSpPr>
          <p:nvPr/>
        </p:nvSpPr>
        <p:spPr bwMode="auto">
          <a:xfrm>
            <a:off x="1535295" y="2268539"/>
            <a:ext cx="934181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algn="just" fontAlgn="base">
              <a:spcBef>
                <a:spcPct val="20000"/>
              </a:spcBef>
              <a:spcAft>
                <a:spcPct val="0"/>
              </a:spcAft>
            </a:pPr>
            <a:r>
              <a:rPr lang="fr-FR" altLang="fr-FR" sz="2000" b="1" dirty="0">
                <a:solidFill>
                  <a:srgbClr val="0000FF"/>
                </a:solidFill>
              </a:rPr>
              <a:t>Résultats : </a:t>
            </a:r>
            <a:r>
              <a:rPr lang="fr-FR" altLang="fr-FR" sz="2000" b="1" dirty="0">
                <a:solidFill>
                  <a:srgbClr val="000000"/>
                </a:solidFill>
              </a:rPr>
              <a:t>Actualiser le PAGIRE et définir le nouveau PAP-GIRE 2017-2025</a:t>
            </a:r>
            <a:endParaRPr lang="fr-FR" altLang="fr-FR" sz="2000" b="1" dirty="0">
              <a:solidFill>
                <a:srgbClr val="0000FF"/>
              </a:solidFill>
            </a:endParaRPr>
          </a:p>
        </p:txBody>
      </p:sp>
      <p:sp>
        <p:nvSpPr>
          <p:cNvPr id="5129" name="Rectangle 14">
            <a:extLst>
              <a:ext uri="{FF2B5EF4-FFF2-40B4-BE49-F238E27FC236}">
                <a16:creationId xmlns:a16="http://schemas.microsoft.com/office/drawing/2014/main" xmlns="" id="{E1DDBFFB-3DE4-4C57-B752-2DDCD9F5C090}"/>
              </a:ext>
            </a:extLst>
          </p:cNvPr>
          <p:cNvSpPr>
            <a:spLocks noChangeArrowheads="1"/>
          </p:cNvSpPr>
          <p:nvPr/>
        </p:nvSpPr>
        <p:spPr bwMode="auto">
          <a:xfrm>
            <a:off x="1392421" y="3143251"/>
            <a:ext cx="9973783"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Arial" panose="020B0604020202020204" pitchFamily="34" charset="0"/>
                <a:cs typeface="Arial" panose="020B0604020202020204" pitchFamily="34" charset="0"/>
              </a:defRPr>
            </a:lvl1pPr>
            <a:lvl2pPr marL="742950" indent="-285750" eaLnBrk="0" hangingPunct="0">
              <a:defRPr sz="1600">
                <a:solidFill>
                  <a:schemeClr val="tx1"/>
                </a:solidFill>
                <a:latin typeface="Arial" panose="020B0604020202020204" pitchFamily="34" charset="0"/>
                <a:cs typeface="Arial" panose="020B0604020202020204" pitchFamily="34" charset="0"/>
              </a:defRPr>
            </a:lvl2pPr>
            <a:lvl3pPr marL="1143000" indent="-228600" eaLnBrk="0" hangingPunct="0">
              <a:defRPr sz="1600">
                <a:solidFill>
                  <a:schemeClr val="tx1"/>
                </a:solidFill>
                <a:latin typeface="Arial" panose="020B0604020202020204" pitchFamily="34" charset="0"/>
                <a:cs typeface="Arial" panose="020B0604020202020204" pitchFamily="34" charset="0"/>
              </a:defRPr>
            </a:lvl3pPr>
            <a:lvl4pPr marL="1600200" indent="-228600" eaLnBrk="0" hangingPunct="0">
              <a:defRPr sz="1600">
                <a:solidFill>
                  <a:schemeClr val="tx1"/>
                </a:solidFill>
                <a:latin typeface="Arial" panose="020B0604020202020204" pitchFamily="34" charset="0"/>
                <a:cs typeface="Arial" panose="020B0604020202020204" pitchFamily="34" charset="0"/>
              </a:defRPr>
            </a:lvl4pPr>
            <a:lvl5pPr marL="2057400" indent="-228600" eaLnBrk="0" hangingPunct="0">
              <a:defRPr sz="16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 typeface="Wingdings" panose="05000000000000000000" pitchFamily="2" charset="2"/>
              <a:buChar char="Ø"/>
            </a:pPr>
            <a:r>
              <a:rPr lang="fr-CA" altLang="fr-FR" sz="2000" dirty="0">
                <a:solidFill>
                  <a:srgbClr val="000000"/>
                </a:solidFill>
              </a:rPr>
              <a:t> Bilan de la mise en œuvre du PAGIRE est réalisé;</a:t>
            </a:r>
          </a:p>
          <a:p>
            <a:pPr fontAlgn="base">
              <a:spcBef>
                <a:spcPct val="0"/>
              </a:spcBef>
              <a:spcAft>
                <a:spcPct val="0"/>
              </a:spcAft>
            </a:pPr>
            <a:endParaRPr lang="fr-CA" altLang="fr-FR" sz="2000" dirty="0">
              <a:solidFill>
                <a:srgbClr val="000000"/>
              </a:solidFill>
            </a:endParaRPr>
          </a:p>
          <a:p>
            <a:pPr fontAlgn="base">
              <a:spcBef>
                <a:spcPct val="0"/>
              </a:spcBef>
              <a:spcAft>
                <a:spcPct val="0"/>
              </a:spcAft>
              <a:buFont typeface="Wingdings" panose="05000000000000000000" pitchFamily="2" charset="2"/>
              <a:buChar char="Ø"/>
            </a:pPr>
            <a:r>
              <a:rPr lang="fr-CA" altLang="fr-FR" sz="2000" dirty="0">
                <a:solidFill>
                  <a:srgbClr val="000000"/>
                </a:solidFill>
              </a:rPr>
              <a:t> Nouveaux défis de la gestion des ressources en eau sont identifiés;</a:t>
            </a:r>
          </a:p>
          <a:p>
            <a:pPr fontAlgn="base">
              <a:spcBef>
                <a:spcPct val="0"/>
              </a:spcBef>
              <a:spcAft>
                <a:spcPct val="0"/>
              </a:spcAft>
            </a:pPr>
            <a:endParaRPr lang="fr-CA" altLang="fr-FR" sz="2000" dirty="0">
              <a:solidFill>
                <a:srgbClr val="000000"/>
              </a:solidFill>
            </a:endParaRPr>
          </a:p>
          <a:p>
            <a:pPr fontAlgn="base">
              <a:spcBef>
                <a:spcPct val="0"/>
              </a:spcBef>
              <a:spcAft>
                <a:spcPct val="0"/>
              </a:spcAft>
              <a:buFont typeface="Wingdings" panose="05000000000000000000" pitchFamily="2" charset="2"/>
              <a:buChar char="Ø"/>
            </a:pPr>
            <a:r>
              <a:rPr lang="fr-CA" altLang="fr-FR" sz="2000" b="1" dirty="0">
                <a:solidFill>
                  <a:srgbClr val="000000"/>
                </a:solidFill>
              </a:rPr>
              <a:t> </a:t>
            </a:r>
            <a:r>
              <a:rPr lang="fr-CA" altLang="fr-FR" sz="2000" dirty="0">
                <a:solidFill>
                  <a:srgbClr val="000000"/>
                </a:solidFill>
              </a:rPr>
              <a:t>Nouveau programme d’actions prioritaires pour la période 2017-2025 et son cadre de mise en œuvre et de suivi évaluation élaborés et la stratégique de vulgarisation auprès des acteurs-clés du secteur définie.</a:t>
            </a:r>
            <a:r>
              <a:rPr lang="fr-CA" altLang="fr-FR" sz="2000" b="1" dirty="0">
                <a:solidFill>
                  <a:srgbClr val="000000"/>
                </a:solidFill>
              </a:rPr>
              <a:t> </a:t>
            </a:r>
            <a:endParaRPr lang="fr-FR" altLang="fr-FR" sz="2000" dirty="0">
              <a:solidFill>
                <a:srgbClr val="000000"/>
              </a:solidFill>
            </a:endParaRPr>
          </a:p>
        </p:txBody>
      </p:sp>
      <p:sp>
        <p:nvSpPr>
          <p:cNvPr id="10" name="AutoShape 96">
            <a:extLst>
              <a:ext uri="{FF2B5EF4-FFF2-40B4-BE49-F238E27FC236}">
                <a16:creationId xmlns:a16="http://schemas.microsoft.com/office/drawing/2014/main" xmlns="" id="{64B8B4EE-05A7-4415-94F8-7E76BC083916}"/>
              </a:ext>
            </a:extLst>
          </p:cNvPr>
          <p:cNvSpPr>
            <a:spLocks noChangeArrowheads="1"/>
          </p:cNvSpPr>
          <p:nvPr/>
        </p:nvSpPr>
        <p:spPr bwMode="gray">
          <a:xfrm>
            <a:off x="481263" y="131050"/>
            <a:ext cx="11454062" cy="664988"/>
          </a:xfrm>
          <a:prstGeom prst="roundRect">
            <a:avLst>
              <a:gd name="adj" fmla="val 50000"/>
            </a:avLst>
          </a:prstGeom>
          <a:solidFill>
            <a:srgbClr val="CCFFFF"/>
          </a:solidFill>
          <a:ln w="28575">
            <a:solidFill>
              <a:schemeClr val="accent1"/>
            </a:solidFill>
            <a:round/>
            <a:headEnd/>
            <a:tailEnd/>
          </a:ln>
        </p:spPr>
        <p:txBody>
          <a:bodyPr wrap="none" anchor="ctr"/>
          <a:lstStyle>
            <a:lvl1pPr marL="514350" indent="-51435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indent="0">
              <a:buNone/>
              <a:defRPr/>
            </a:pPr>
            <a:r>
              <a:rPr lang="fr-FR" b="1" dirty="0">
                <a:solidFill>
                  <a:srgbClr val="0070C0"/>
                </a:solidFill>
              </a:rPr>
              <a:t>1. RAPPEL DU CONTEXTE ET DE L’OBJECTIF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96">
            <a:extLst>
              <a:ext uri="{FF2B5EF4-FFF2-40B4-BE49-F238E27FC236}">
                <a16:creationId xmlns:a16="http://schemas.microsoft.com/office/drawing/2014/main" xmlns="" id="{6F3D9A82-703C-4CDB-B6F1-D0CF746E813B}"/>
              </a:ext>
            </a:extLst>
          </p:cNvPr>
          <p:cNvSpPr>
            <a:spLocks noChangeArrowheads="1"/>
          </p:cNvSpPr>
          <p:nvPr/>
        </p:nvSpPr>
        <p:spPr bwMode="gray">
          <a:xfrm>
            <a:off x="481263" y="237380"/>
            <a:ext cx="11454062" cy="664988"/>
          </a:xfrm>
          <a:prstGeom prst="roundRect">
            <a:avLst>
              <a:gd name="adj" fmla="val 50000"/>
            </a:avLst>
          </a:prstGeom>
          <a:solidFill>
            <a:srgbClr val="CCFFFF"/>
          </a:solidFill>
          <a:ln w="28575">
            <a:solidFill>
              <a:schemeClr val="accent1"/>
            </a:solidFill>
            <a:round/>
            <a:headEnd/>
            <a:tailEnd/>
          </a:ln>
        </p:spPr>
        <p:txBody>
          <a:bodyPr wrap="none" anchor="ctr"/>
          <a:lstStyle>
            <a:lvl1pPr marL="514350" indent="-51435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indent="0">
              <a:buNone/>
              <a:defRPr/>
            </a:pPr>
            <a:r>
              <a:rPr lang="fr-FR" b="1" dirty="0">
                <a:solidFill>
                  <a:srgbClr val="0070C0"/>
                </a:solidFill>
              </a:rPr>
              <a:t>2. ANALYSE DE LA MISE EN ŒUVRE DE LA GIRE</a:t>
            </a:r>
          </a:p>
        </p:txBody>
      </p:sp>
      <p:sp>
        <p:nvSpPr>
          <p:cNvPr id="8" name="Rectangle à coins arrondis 24">
            <a:extLst>
              <a:ext uri="{FF2B5EF4-FFF2-40B4-BE49-F238E27FC236}">
                <a16:creationId xmlns:a16="http://schemas.microsoft.com/office/drawing/2014/main" xmlns="" id="{4DCD63B7-275F-494A-BC67-06B63AB5349B}"/>
              </a:ext>
            </a:extLst>
          </p:cNvPr>
          <p:cNvSpPr/>
          <p:nvPr/>
        </p:nvSpPr>
        <p:spPr bwMode="gray">
          <a:xfrm>
            <a:off x="1684997" y="989456"/>
            <a:ext cx="8449606" cy="440583"/>
          </a:xfrm>
          <a:prstGeom prst="roundRect">
            <a:avLst/>
          </a:prstGeom>
          <a:solidFill>
            <a:schemeClr val="accent4">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r>
              <a:rPr lang="fr-FR" sz="2400" b="1" dirty="0">
                <a:solidFill>
                  <a:srgbClr val="0070C0"/>
                </a:solidFill>
                <a:latin typeface="Arial" panose="020B0604020202020204" pitchFamily="34" charset="0"/>
                <a:cs typeface="Arial" panose="020B0604020202020204" pitchFamily="34" charset="0"/>
              </a:rPr>
              <a:t>2.1. Rappel du Bilan de mise en œuvre </a:t>
            </a:r>
          </a:p>
        </p:txBody>
      </p:sp>
      <p:graphicFrame>
        <p:nvGraphicFramePr>
          <p:cNvPr id="6" name="Tableau 5">
            <a:extLst>
              <a:ext uri="{FF2B5EF4-FFF2-40B4-BE49-F238E27FC236}">
                <a16:creationId xmlns:a16="http://schemas.microsoft.com/office/drawing/2014/main" xmlns="" id="{35B7822A-40F3-4F11-8204-5562691C3F57}"/>
              </a:ext>
            </a:extLst>
          </p:cNvPr>
          <p:cNvGraphicFramePr>
            <a:graphicFrameLocks noGrp="1"/>
          </p:cNvGraphicFramePr>
          <p:nvPr>
            <p:extLst>
              <p:ext uri="{D42A27DB-BD31-4B8C-83A1-F6EECF244321}">
                <p14:modId xmlns:p14="http://schemas.microsoft.com/office/powerpoint/2010/main" val="2591990077"/>
              </p:ext>
            </p:extLst>
          </p:nvPr>
        </p:nvGraphicFramePr>
        <p:xfrm>
          <a:off x="740735" y="1579755"/>
          <a:ext cx="10370289" cy="1600200"/>
        </p:xfrm>
        <a:graphic>
          <a:graphicData uri="http://schemas.openxmlformats.org/drawingml/2006/table">
            <a:tbl>
              <a:tblPr/>
              <a:tblGrid>
                <a:gridCol w="2875794">
                  <a:extLst>
                    <a:ext uri="{9D8B030D-6E8A-4147-A177-3AD203B41FA5}">
                      <a16:colId xmlns:a16="http://schemas.microsoft.com/office/drawing/2014/main" xmlns="" val="20000"/>
                    </a:ext>
                  </a:extLst>
                </a:gridCol>
                <a:gridCol w="6448751">
                  <a:extLst>
                    <a:ext uri="{9D8B030D-6E8A-4147-A177-3AD203B41FA5}">
                      <a16:colId xmlns:a16="http://schemas.microsoft.com/office/drawing/2014/main" xmlns="" val="20001"/>
                    </a:ext>
                  </a:extLst>
                </a:gridCol>
                <a:gridCol w="1045744">
                  <a:extLst>
                    <a:ext uri="{9D8B030D-6E8A-4147-A177-3AD203B41FA5}">
                      <a16:colId xmlns:a16="http://schemas.microsoft.com/office/drawing/2014/main" xmlns="" val="20002"/>
                    </a:ext>
                  </a:extLst>
                </a:gridCol>
              </a:tblGrid>
              <a:tr h="212725">
                <a:tc>
                  <a:txBody>
                    <a:bodyPr/>
                    <a:lstStyle>
                      <a:lvl1pPr marL="0" algn="l" defTabSz="914400" rtl="0" eaLnBrk="1" latinLnBrk="0" hangingPunct="1">
                        <a:spcBef>
                          <a:spcPct val="20000"/>
                        </a:spcBef>
                        <a:defRPr sz="2800" kern="1200">
                          <a:solidFill>
                            <a:schemeClr val="tx1"/>
                          </a:solidFill>
                          <a:latin typeface="Arial" charset="0"/>
                          <a:ea typeface="MS PGothic" charset="-128"/>
                          <a:cs typeface="Arial" charset="0"/>
                        </a:defRPr>
                      </a:lvl1pPr>
                      <a:lvl2pPr marL="742950" indent="-285750" algn="l" defTabSz="914400" rtl="0" eaLnBrk="1" latinLnBrk="0" hangingPunct="1">
                        <a:spcBef>
                          <a:spcPct val="20000"/>
                        </a:spcBef>
                        <a:defRPr sz="2400" kern="1200">
                          <a:solidFill>
                            <a:schemeClr val="tx1"/>
                          </a:solidFill>
                          <a:latin typeface="Arial" charset="0"/>
                          <a:ea typeface="Arial" charset="0"/>
                          <a:cs typeface="Arial" charset="0"/>
                        </a:defRPr>
                      </a:lvl2pPr>
                      <a:lvl3pPr marL="1143000" indent="-228600" algn="l" defTabSz="914400" rtl="0" eaLnBrk="1" latinLnBrk="0" hangingPunct="1">
                        <a:spcBef>
                          <a:spcPct val="20000"/>
                        </a:spcBef>
                        <a:defRPr sz="2000" kern="1200">
                          <a:solidFill>
                            <a:schemeClr val="tx1"/>
                          </a:solidFill>
                          <a:latin typeface="Arial" charset="0"/>
                          <a:ea typeface="Arial" charset="0"/>
                          <a:cs typeface="Arial" charset="0"/>
                        </a:defRPr>
                      </a:lvl3pPr>
                      <a:lvl4pPr marL="1600200" indent="-228600" algn="l" defTabSz="914400" rtl="0" eaLnBrk="1" latinLnBrk="0" hangingPunct="1">
                        <a:spcBef>
                          <a:spcPct val="20000"/>
                        </a:spcBef>
                        <a:defRPr sz="1800" kern="1200">
                          <a:solidFill>
                            <a:schemeClr val="tx1"/>
                          </a:solidFill>
                          <a:latin typeface="Arial" charset="0"/>
                          <a:ea typeface="Arial" charset="0"/>
                          <a:cs typeface="Arial" charset="0"/>
                        </a:defRPr>
                      </a:lvl4pPr>
                      <a:lvl5pPr marL="2057400" indent="-228600" algn="l" defTabSz="914400" rtl="0" eaLnBrk="1" latinLnBrk="0" hangingPunct="1">
                        <a:spcBef>
                          <a:spcPct val="20000"/>
                        </a:spcBef>
                        <a:defRPr sz="1800" kern="1200">
                          <a:solidFill>
                            <a:schemeClr val="tx1"/>
                          </a:solidFill>
                          <a:latin typeface="Arial" charset="0"/>
                          <a:ea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fr-FR" sz="1500" b="1" i="0" u="none" strike="noStrike" cap="none" normalizeH="0" baseline="0">
                          <a:ln>
                            <a:noFill/>
                          </a:ln>
                          <a:solidFill>
                            <a:srgbClr val="000000"/>
                          </a:solidFill>
                          <a:effectLst/>
                          <a:latin typeface="Arial" charset="0"/>
                          <a:ea typeface="MS PGothic" charset="-128"/>
                        </a:rPr>
                        <a:t>Axe stratégique </a:t>
                      </a:r>
                      <a:endParaRPr kumimoji="0" lang="fr-FR" altLang="fr-FR" sz="1500" b="0" i="0" u="none" strike="noStrike" cap="none" normalizeH="0" baseline="0">
                        <a:ln>
                          <a:noFill/>
                        </a:ln>
                        <a:solidFill>
                          <a:schemeClr val="tx1"/>
                        </a:solidFill>
                        <a:effectLst/>
                        <a:latin typeface="Arial" charset="0"/>
                        <a:ea typeface="MS PGothic" charset="-128"/>
                      </a:endParaRPr>
                    </a:p>
                  </a:txBody>
                  <a:tcPr marL="15511" marR="155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lvl1pPr marL="0" algn="l" defTabSz="914400" rtl="0" eaLnBrk="1" latinLnBrk="0" hangingPunct="1">
                        <a:spcBef>
                          <a:spcPct val="20000"/>
                        </a:spcBef>
                        <a:defRPr sz="2800" kern="1200">
                          <a:solidFill>
                            <a:schemeClr val="tx1"/>
                          </a:solidFill>
                          <a:latin typeface="Arial" charset="0"/>
                          <a:ea typeface="MS PGothic" charset="-128"/>
                          <a:cs typeface="Arial" charset="0"/>
                        </a:defRPr>
                      </a:lvl1pPr>
                      <a:lvl2pPr marL="742950" indent="-285750" algn="l" defTabSz="914400" rtl="0" eaLnBrk="1" latinLnBrk="0" hangingPunct="1">
                        <a:spcBef>
                          <a:spcPct val="20000"/>
                        </a:spcBef>
                        <a:defRPr sz="2400" kern="1200">
                          <a:solidFill>
                            <a:schemeClr val="tx1"/>
                          </a:solidFill>
                          <a:latin typeface="Arial" charset="0"/>
                          <a:ea typeface="Arial" charset="0"/>
                          <a:cs typeface="Arial" charset="0"/>
                        </a:defRPr>
                      </a:lvl2pPr>
                      <a:lvl3pPr marL="1143000" indent="-228600" algn="l" defTabSz="914400" rtl="0" eaLnBrk="1" latinLnBrk="0" hangingPunct="1">
                        <a:spcBef>
                          <a:spcPct val="20000"/>
                        </a:spcBef>
                        <a:defRPr sz="2000" kern="1200">
                          <a:solidFill>
                            <a:schemeClr val="tx1"/>
                          </a:solidFill>
                          <a:latin typeface="Arial" charset="0"/>
                          <a:ea typeface="Arial" charset="0"/>
                          <a:cs typeface="Arial" charset="0"/>
                        </a:defRPr>
                      </a:lvl3pPr>
                      <a:lvl4pPr marL="1600200" indent="-228600" algn="l" defTabSz="914400" rtl="0" eaLnBrk="1" latinLnBrk="0" hangingPunct="1">
                        <a:spcBef>
                          <a:spcPct val="20000"/>
                        </a:spcBef>
                        <a:defRPr sz="1800" kern="1200">
                          <a:solidFill>
                            <a:schemeClr val="tx1"/>
                          </a:solidFill>
                          <a:latin typeface="Arial" charset="0"/>
                          <a:ea typeface="Arial" charset="0"/>
                          <a:cs typeface="Arial" charset="0"/>
                        </a:defRPr>
                      </a:lvl4pPr>
                      <a:lvl5pPr marL="2057400" indent="-228600" algn="l" defTabSz="914400" rtl="0" eaLnBrk="1" latinLnBrk="0" hangingPunct="1">
                        <a:spcBef>
                          <a:spcPct val="20000"/>
                        </a:spcBef>
                        <a:defRPr sz="1800" kern="1200">
                          <a:solidFill>
                            <a:schemeClr val="tx1"/>
                          </a:solidFill>
                          <a:latin typeface="Arial" charset="0"/>
                          <a:ea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fr-FR" sz="1500" b="1" i="0" u="none" strike="noStrike" cap="none" normalizeH="0" baseline="0">
                          <a:ln>
                            <a:noFill/>
                          </a:ln>
                          <a:solidFill>
                            <a:srgbClr val="000000"/>
                          </a:solidFill>
                          <a:effectLst/>
                          <a:latin typeface="Arial" charset="0"/>
                          <a:ea typeface="MS PGothic" charset="-128"/>
                        </a:rPr>
                        <a:t>Projets identifiés </a:t>
                      </a:r>
                      <a:endParaRPr kumimoji="0" lang="fr-FR" altLang="fr-FR" sz="1500" b="0" i="0" u="none" strike="noStrike" cap="none" normalizeH="0" baseline="0">
                        <a:ln>
                          <a:noFill/>
                        </a:ln>
                        <a:solidFill>
                          <a:schemeClr val="tx1"/>
                        </a:solidFill>
                        <a:effectLst/>
                        <a:latin typeface="Arial" charset="0"/>
                        <a:ea typeface="MS PGothic" charset="-128"/>
                      </a:endParaRPr>
                    </a:p>
                  </a:txBody>
                  <a:tcPr marL="15511" marR="155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tc>
                  <a:txBody>
                    <a:bodyPr/>
                    <a:lstStyle>
                      <a:lvl1pPr marL="0" algn="l" defTabSz="914400" rtl="0" eaLnBrk="1" latinLnBrk="0" hangingPunct="1">
                        <a:spcBef>
                          <a:spcPct val="20000"/>
                        </a:spcBef>
                        <a:defRPr sz="2800" kern="1200">
                          <a:solidFill>
                            <a:schemeClr val="tx1"/>
                          </a:solidFill>
                          <a:latin typeface="Arial" charset="0"/>
                          <a:ea typeface="MS PGothic" charset="-128"/>
                          <a:cs typeface="Arial" charset="0"/>
                        </a:defRPr>
                      </a:lvl1pPr>
                      <a:lvl2pPr marL="742950" indent="-285750" algn="l" defTabSz="914400" rtl="0" eaLnBrk="1" latinLnBrk="0" hangingPunct="1">
                        <a:spcBef>
                          <a:spcPct val="20000"/>
                        </a:spcBef>
                        <a:defRPr sz="2400" kern="1200">
                          <a:solidFill>
                            <a:schemeClr val="tx1"/>
                          </a:solidFill>
                          <a:latin typeface="Arial" charset="0"/>
                          <a:ea typeface="Arial" charset="0"/>
                          <a:cs typeface="Arial" charset="0"/>
                        </a:defRPr>
                      </a:lvl2pPr>
                      <a:lvl3pPr marL="1143000" indent="-228600" algn="l" defTabSz="914400" rtl="0" eaLnBrk="1" latinLnBrk="0" hangingPunct="1">
                        <a:spcBef>
                          <a:spcPct val="20000"/>
                        </a:spcBef>
                        <a:defRPr sz="2000" kern="1200">
                          <a:solidFill>
                            <a:schemeClr val="tx1"/>
                          </a:solidFill>
                          <a:latin typeface="Arial" charset="0"/>
                          <a:ea typeface="Arial" charset="0"/>
                          <a:cs typeface="Arial" charset="0"/>
                        </a:defRPr>
                      </a:lvl3pPr>
                      <a:lvl4pPr marL="1600200" indent="-228600" algn="l" defTabSz="914400" rtl="0" eaLnBrk="1" latinLnBrk="0" hangingPunct="1">
                        <a:spcBef>
                          <a:spcPct val="20000"/>
                        </a:spcBef>
                        <a:defRPr sz="1800" kern="1200">
                          <a:solidFill>
                            <a:schemeClr val="tx1"/>
                          </a:solidFill>
                          <a:latin typeface="Arial" charset="0"/>
                          <a:ea typeface="Arial" charset="0"/>
                          <a:cs typeface="Arial" charset="0"/>
                        </a:defRPr>
                      </a:lvl4pPr>
                      <a:lvl5pPr marL="2057400" indent="-228600" algn="l" defTabSz="914400" rtl="0" eaLnBrk="1" latinLnBrk="0" hangingPunct="1">
                        <a:spcBef>
                          <a:spcPct val="20000"/>
                        </a:spcBef>
                        <a:defRPr sz="1800" kern="1200">
                          <a:solidFill>
                            <a:schemeClr val="tx1"/>
                          </a:solidFill>
                          <a:latin typeface="Arial" charset="0"/>
                          <a:ea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fr-FR" sz="1500" b="1" i="0" u="none" strike="noStrike" cap="none" normalizeH="0" baseline="0">
                          <a:ln>
                            <a:noFill/>
                          </a:ln>
                          <a:solidFill>
                            <a:srgbClr val="000000"/>
                          </a:solidFill>
                          <a:effectLst/>
                          <a:latin typeface="Arial" charset="0"/>
                          <a:ea typeface="MS PGothic" charset="-128"/>
                        </a:rPr>
                        <a:t>Tx Projet </a:t>
                      </a:r>
                      <a:endParaRPr kumimoji="0" lang="fr-FR" altLang="fr-FR" sz="1500" b="0" i="0" u="none" strike="noStrike" cap="none" normalizeH="0" baseline="0">
                        <a:ln>
                          <a:noFill/>
                        </a:ln>
                        <a:solidFill>
                          <a:schemeClr val="tx1"/>
                        </a:solidFill>
                        <a:effectLst/>
                        <a:latin typeface="Arial" charset="0"/>
                        <a:ea typeface="MS PGothic" charset="-128"/>
                      </a:endParaRPr>
                    </a:p>
                  </a:txBody>
                  <a:tcPr marL="15511" marR="155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CE1"/>
                    </a:solidFill>
                  </a:tcPr>
                </a:tc>
                <a:extLst>
                  <a:ext uri="{0D108BD9-81ED-4DB2-BD59-A6C34878D82A}">
                    <a16:rowId xmlns:a16="http://schemas.microsoft.com/office/drawing/2014/main" xmlns="" val="10000"/>
                  </a:ext>
                </a:extLst>
              </a:tr>
              <a:tr h="427038">
                <a:tc rowSpan="3">
                  <a:txBody>
                    <a:bodyPr/>
                    <a:lstStyle>
                      <a:lvl1pPr marL="0" algn="l" defTabSz="914400" rtl="0" eaLnBrk="1" latinLnBrk="0" hangingPunct="1">
                        <a:spcBef>
                          <a:spcPct val="20000"/>
                        </a:spcBef>
                        <a:defRPr sz="2800" kern="1200">
                          <a:solidFill>
                            <a:schemeClr val="tx1"/>
                          </a:solidFill>
                          <a:latin typeface="Arial" charset="0"/>
                          <a:ea typeface="MS PGothic" charset="-128"/>
                          <a:cs typeface="Arial" charset="0"/>
                        </a:defRPr>
                      </a:lvl1pPr>
                      <a:lvl2pPr marL="742950" indent="-285750" algn="l" defTabSz="914400" rtl="0" eaLnBrk="1" latinLnBrk="0" hangingPunct="1">
                        <a:spcBef>
                          <a:spcPct val="20000"/>
                        </a:spcBef>
                        <a:defRPr sz="2400" kern="1200">
                          <a:solidFill>
                            <a:schemeClr val="tx1"/>
                          </a:solidFill>
                          <a:latin typeface="Arial" charset="0"/>
                          <a:ea typeface="Arial" charset="0"/>
                          <a:cs typeface="Arial" charset="0"/>
                        </a:defRPr>
                      </a:lvl2pPr>
                      <a:lvl3pPr marL="1143000" indent="-228600" algn="l" defTabSz="914400" rtl="0" eaLnBrk="1" latinLnBrk="0" hangingPunct="1">
                        <a:spcBef>
                          <a:spcPct val="20000"/>
                        </a:spcBef>
                        <a:defRPr sz="2000" kern="1200">
                          <a:solidFill>
                            <a:schemeClr val="tx1"/>
                          </a:solidFill>
                          <a:latin typeface="Arial" charset="0"/>
                          <a:ea typeface="Arial" charset="0"/>
                          <a:cs typeface="Arial" charset="0"/>
                        </a:defRPr>
                      </a:lvl3pPr>
                      <a:lvl4pPr marL="1600200" indent="-228600" algn="l" defTabSz="914400" rtl="0" eaLnBrk="1" latinLnBrk="0" hangingPunct="1">
                        <a:spcBef>
                          <a:spcPct val="20000"/>
                        </a:spcBef>
                        <a:defRPr sz="1800" kern="1200">
                          <a:solidFill>
                            <a:schemeClr val="tx1"/>
                          </a:solidFill>
                          <a:latin typeface="Arial" charset="0"/>
                          <a:ea typeface="Arial" charset="0"/>
                          <a:cs typeface="Arial" charset="0"/>
                        </a:defRPr>
                      </a:lvl4pPr>
                      <a:lvl5pPr marL="2057400" indent="-228600" algn="l" defTabSz="914400" rtl="0" eaLnBrk="1" latinLnBrk="0" hangingPunct="1">
                        <a:spcBef>
                          <a:spcPct val="20000"/>
                        </a:spcBef>
                        <a:defRPr sz="1800" kern="1200">
                          <a:solidFill>
                            <a:schemeClr val="tx1"/>
                          </a:solidFill>
                          <a:latin typeface="Arial" charset="0"/>
                          <a:ea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fr-FR" sz="1500" b="1" i="0" u="none" strike="noStrike" cap="none" normalizeH="0" baseline="0" dirty="0">
                          <a:ln>
                            <a:noFill/>
                          </a:ln>
                          <a:solidFill>
                            <a:srgbClr val="000000"/>
                          </a:solidFill>
                          <a:effectLst/>
                          <a:latin typeface="Arial" charset="0"/>
                          <a:ea typeface="MS PGothic" charset="-128"/>
                        </a:rPr>
                        <a:t>Axe1</a:t>
                      </a:r>
                      <a:r>
                        <a:rPr kumimoji="0" lang="fr-FR" altLang="fr-FR" sz="1500" b="0" i="0" u="none" strike="noStrike" cap="none" normalizeH="0" baseline="0" dirty="0">
                          <a:ln>
                            <a:noFill/>
                          </a:ln>
                          <a:solidFill>
                            <a:srgbClr val="000000"/>
                          </a:solidFill>
                          <a:effectLst/>
                          <a:latin typeface="Arial" charset="0"/>
                          <a:ea typeface="MS PGothic" charset="-128"/>
                        </a:rPr>
                        <a:t> : Améliorer et diffusion des connaissances sur l</a:t>
                      </a:r>
                      <a:r>
                        <a:rPr kumimoji="0" lang="ja-JP" altLang="fr-FR" sz="1500" b="0" i="0" u="none" strike="noStrike" cap="none" normalizeH="0" baseline="0" dirty="0">
                          <a:ln>
                            <a:noFill/>
                          </a:ln>
                          <a:solidFill>
                            <a:srgbClr val="000000"/>
                          </a:solidFill>
                          <a:effectLst/>
                          <a:latin typeface="Arial" charset="0"/>
                          <a:ea typeface="MS PGothic" charset="-128"/>
                        </a:rPr>
                        <a:t>’</a:t>
                      </a:r>
                      <a:r>
                        <a:rPr kumimoji="0" lang="fr-FR" altLang="ja-JP" sz="1500" b="0" i="0" u="none" strike="noStrike" cap="none" normalizeH="0" baseline="0" dirty="0">
                          <a:ln>
                            <a:noFill/>
                          </a:ln>
                          <a:solidFill>
                            <a:srgbClr val="000000"/>
                          </a:solidFill>
                          <a:effectLst/>
                          <a:latin typeface="Arial" charset="0"/>
                          <a:ea typeface="MS PGothic" charset="-128"/>
                        </a:rPr>
                        <a:t>état des RE, leurs disponibilités et les besoins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fr-FR" sz="1500" b="1" i="0" u="none" strike="noStrike" cap="none" normalizeH="0" baseline="0" dirty="0">
                          <a:ln>
                            <a:noFill/>
                          </a:ln>
                          <a:solidFill>
                            <a:srgbClr val="000000"/>
                          </a:solidFill>
                          <a:effectLst/>
                          <a:latin typeface="Arial" charset="0"/>
                          <a:ea typeface="MS PGothic" charset="-128"/>
                        </a:rPr>
                        <a:t>(taux de réalisation 20%)</a:t>
                      </a:r>
                      <a:endParaRPr kumimoji="0" lang="fr-FR" altLang="fr-FR" sz="1500" b="1" i="0" u="none" strike="noStrike" cap="none" normalizeH="0" baseline="0" dirty="0">
                        <a:ln>
                          <a:noFill/>
                        </a:ln>
                        <a:solidFill>
                          <a:schemeClr val="tx1"/>
                        </a:solidFill>
                        <a:effectLst/>
                        <a:latin typeface="Arial" charset="0"/>
                        <a:ea typeface="MS PGothic" charset="-128"/>
                      </a:endParaRPr>
                    </a:p>
                  </a:txBody>
                  <a:tcPr marL="15511" marR="155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defRPr sz="2800" kern="1200">
                          <a:solidFill>
                            <a:schemeClr val="tx1"/>
                          </a:solidFill>
                          <a:latin typeface="Arial" charset="0"/>
                          <a:ea typeface="MS PGothic" charset="-128"/>
                          <a:cs typeface="Arial" charset="0"/>
                        </a:defRPr>
                      </a:lvl1pPr>
                      <a:lvl2pPr marL="742950" indent="-285750" algn="l" defTabSz="914400" rtl="0" eaLnBrk="1" latinLnBrk="0" hangingPunct="1">
                        <a:spcBef>
                          <a:spcPct val="20000"/>
                        </a:spcBef>
                        <a:defRPr sz="2400" kern="1200">
                          <a:solidFill>
                            <a:schemeClr val="tx1"/>
                          </a:solidFill>
                          <a:latin typeface="Arial" charset="0"/>
                          <a:ea typeface="Arial" charset="0"/>
                          <a:cs typeface="Arial" charset="0"/>
                        </a:defRPr>
                      </a:lvl2pPr>
                      <a:lvl3pPr marL="1143000" indent="-228600" algn="l" defTabSz="914400" rtl="0" eaLnBrk="1" latinLnBrk="0" hangingPunct="1">
                        <a:spcBef>
                          <a:spcPct val="20000"/>
                        </a:spcBef>
                        <a:defRPr sz="2000" kern="1200">
                          <a:solidFill>
                            <a:schemeClr val="tx1"/>
                          </a:solidFill>
                          <a:latin typeface="Arial" charset="0"/>
                          <a:ea typeface="Arial" charset="0"/>
                          <a:cs typeface="Arial" charset="0"/>
                        </a:defRPr>
                      </a:lvl3pPr>
                      <a:lvl4pPr marL="1600200" indent="-228600" algn="l" defTabSz="914400" rtl="0" eaLnBrk="1" latinLnBrk="0" hangingPunct="1">
                        <a:spcBef>
                          <a:spcPct val="20000"/>
                        </a:spcBef>
                        <a:defRPr sz="1800" kern="1200">
                          <a:solidFill>
                            <a:schemeClr val="tx1"/>
                          </a:solidFill>
                          <a:latin typeface="Arial" charset="0"/>
                          <a:ea typeface="Arial" charset="0"/>
                          <a:cs typeface="Arial" charset="0"/>
                        </a:defRPr>
                      </a:lvl4pPr>
                      <a:lvl5pPr marL="2057400" indent="-228600" algn="l" defTabSz="914400" rtl="0" eaLnBrk="1" latinLnBrk="0" hangingPunct="1">
                        <a:spcBef>
                          <a:spcPct val="20000"/>
                        </a:spcBef>
                        <a:defRPr sz="1800" kern="1200">
                          <a:solidFill>
                            <a:schemeClr val="tx1"/>
                          </a:solidFill>
                          <a:latin typeface="Arial" charset="0"/>
                          <a:ea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fr-FR" sz="1500" b="0" i="0" u="none" strike="noStrike" cap="none" normalizeH="0" baseline="0">
                          <a:ln>
                            <a:noFill/>
                          </a:ln>
                          <a:solidFill>
                            <a:srgbClr val="000000"/>
                          </a:solidFill>
                          <a:effectLst/>
                          <a:latin typeface="Arial" charset="0"/>
                          <a:ea typeface="MS PGothic" charset="-128"/>
                        </a:rPr>
                        <a:t>B : Renforcement des moyens des services de gestion de l</a:t>
                      </a:r>
                      <a:r>
                        <a:rPr kumimoji="0" lang="ja-JP" altLang="fr-FR" sz="1500" b="0" i="0" u="none" strike="noStrike" cap="none" normalizeH="0" baseline="0">
                          <a:ln>
                            <a:noFill/>
                          </a:ln>
                          <a:solidFill>
                            <a:srgbClr val="000000"/>
                          </a:solidFill>
                          <a:effectLst/>
                          <a:latin typeface="Arial" charset="0"/>
                          <a:ea typeface="MS PGothic" charset="-128"/>
                        </a:rPr>
                        <a:t>’</a:t>
                      </a:r>
                      <a:r>
                        <a:rPr kumimoji="0" lang="fr-FR" altLang="ja-JP" sz="1500" b="0" i="0" u="none" strike="noStrike" cap="none" normalizeH="0" baseline="0">
                          <a:ln>
                            <a:noFill/>
                          </a:ln>
                          <a:solidFill>
                            <a:srgbClr val="000000"/>
                          </a:solidFill>
                          <a:effectLst/>
                          <a:latin typeface="Arial" charset="0"/>
                          <a:ea typeface="MS PGothic" charset="-128"/>
                        </a:rPr>
                        <a:t>eau ; </a:t>
                      </a:r>
                      <a:r>
                        <a:rPr kumimoji="0" lang="fr-FR" altLang="ja-JP" sz="1500" b="1" i="0" u="none" strike="noStrike" cap="none" normalizeH="0" baseline="0">
                          <a:ln>
                            <a:noFill/>
                          </a:ln>
                          <a:solidFill>
                            <a:srgbClr val="000000"/>
                          </a:solidFill>
                          <a:effectLst/>
                          <a:latin typeface="Arial" charset="0"/>
                          <a:ea typeface="MS PGothic" charset="-128"/>
                        </a:rPr>
                        <a:t>(Mesure2)</a:t>
                      </a:r>
                      <a:r>
                        <a:rPr kumimoji="0" lang="fr-FR" altLang="ja-JP" sz="1500" b="0" i="0" u="none" strike="noStrike" cap="none" normalizeH="0" baseline="0">
                          <a:ln>
                            <a:noFill/>
                          </a:ln>
                          <a:solidFill>
                            <a:srgbClr val="000000"/>
                          </a:solidFill>
                          <a:effectLst/>
                          <a:latin typeface="Arial" charset="0"/>
                          <a:ea typeface="MS PGothic" charset="-128"/>
                        </a:rPr>
                        <a:t> </a:t>
                      </a:r>
                      <a:endParaRPr kumimoji="0" lang="fr-FR" altLang="fr-FR" sz="1500" b="0" i="0" u="none" strike="noStrike" cap="none" normalizeH="0" baseline="0">
                        <a:ln>
                          <a:noFill/>
                        </a:ln>
                        <a:solidFill>
                          <a:schemeClr val="tx1"/>
                        </a:solidFill>
                        <a:effectLst/>
                        <a:latin typeface="Arial" charset="0"/>
                        <a:ea typeface="MS PGothic" charset="-128"/>
                      </a:endParaRPr>
                    </a:p>
                  </a:txBody>
                  <a:tcPr marL="15511" marR="155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defRPr sz="2800" kern="1200">
                          <a:solidFill>
                            <a:schemeClr val="tx1"/>
                          </a:solidFill>
                          <a:latin typeface="Arial" charset="0"/>
                          <a:ea typeface="MS PGothic" charset="-128"/>
                          <a:cs typeface="Arial" charset="0"/>
                        </a:defRPr>
                      </a:lvl1pPr>
                      <a:lvl2pPr marL="742950" indent="-285750" algn="l" defTabSz="914400" rtl="0" eaLnBrk="1" latinLnBrk="0" hangingPunct="1">
                        <a:spcBef>
                          <a:spcPct val="20000"/>
                        </a:spcBef>
                        <a:defRPr sz="2400" kern="1200">
                          <a:solidFill>
                            <a:schemeClr val="tx1"/>
                          </a:solidFill>
                          <a:latin typeface="Arial" charset="0"/>
                          <a:ea typeface="Arial" charset="0"/>
                          <a:cs typeface="Arial" charset="0"/>
                        </a:defRPr>
                      </a:lvl2pPr>
                      <a:lvl3pPr marL="1143000" indent="-228600" algn="l" defTabSz="914400" rtl="0" eaLnBrk="1" latinLnBrk="0" hangingPunct="1">
                        <a:spcBef>
                          <a:spcPct val="20000"/>
                        </a:spcBef>
                        <a:defRPr sz="2000" kern="1200">
                          <a:solidFill>
                            <a:schemeClr val="tx1"/>
                          </a:solidFill>
                          <a:latin typeface="Arial" charset="0"/>
                          <a:ea typeface="Arial" charset="0"/>
                          <a:cs typeface="Arial" charset="0"/>
                        </a:defRPr>
                      </a:lvl3pPr>
                      <a:lvl4pPr marL="1600200" indent="-228600" algn="l" defTabSz="914400" rtl="0" eaLnBrk="1" latinLnBrk="0" hangingPunct="1">
                        <a:spcBef>
                          <a:spcPct val="20000"/>
                        </a:spcBef>
                        <a:defRPr sz="1800" kern="1200">
                          <a:solidFill>
                            <a:schemeClr val="tx1"/>
                          </a:solidFill>
                          <a:latin typeface="Arial" charset="0"/>
                          <a:ea typeface="Arial" charset="0"/>
                          <a:cs typeface="Arial" charset="0"/>
                        </a:defRPr>
                      </a:lvl4pPr>
                      <a:lvl5pPr marL="2057400" indent="-228600" algn="l" defTabSz="914400" rtl="0" eaLnBrk="1" latinLnBrk="0" hangingPunct="1">
                        <a:spcBef>
                          <a:spcPct val="20000"/>
                        </a:spcBef>
                        <a:defRPr sz="1800" kern="1200">
                          <a:solidFill>
                            <a:schemeClr val="tx1"/>
                          </a:solidFill>
                          <a:latin typeface="Arial" charset="0"/>
                          <a:ea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fr-FR" sz="1500" b="0" i="0" u="none" strike="noStrike" cap="none" normalizeH="0" baseline="0" dirty="0">
                        <a:ln>
                          <a:noFill/>
                        </a:ln>
                        <a:solidFill>
                          <a:srgbClr val="000000"/>
                        </a:solidFill>
                        <a:effectLst/>
                        <a:latin typeface="Arial" charset="0"/>
                        <a:ea typeface="MS PGothic"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500" b="0" i="0" u="none" strike="noStrike" cap="none" normalizeH="0" baseline="0" dirty="0">
                          <a:ln>
                            <a:noFill/>
                          </a:ln>
                          <a:solidFill>
                            <a:srgbClr val="000000"/>
                          </a:solidFill>
                          <a:effectLst/>
                          <a:latin typeface="Arial" charset="0"/>
                          <a:ea typeface="MS PGothic" charset="-128"/>
                        </a:rPr>
                        <a:t>53% </a:t>
                      </a:r>
                      <a:endParaRPr kumimoji="0" lang="fr-FR" altLang="fr-FR" sz="1500" b="0" i="0" u="none" strike="noStrike" cap="none" normalizeH="0" baseline="0" dirty="0">
                        <a:ln>
                          <a:noFill/>
                        </a:ln>
                        <a:solidFill>
                          <a:schemeClr val="tx1"/>
                        </a:solidFill>
                        <a:effectLst/>
                        <a:latin typeface="Arial" charset="0"/>
                        <a:ea typeface="MS PGothic" charset="-128"/>
                      </a:endParaRPr>
                    </a:p>
                  </a:txBody>
                  <a:tcPr marL="15511" marR="155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27038">
                <a:tc vMerge="1">
                  <a:txBody>
                    <a:bodyPr/>
                    <a:lstStyle/>
                    <a:p>
                      <a:endParaRPr lang="fr-FR"/>
                    </a:p>
                  </a:txBody>
                  <a:tcPr/>
                </a:tc>
                <a:tc>
                  <a:txBody>
                    <a:bodyPr/>
                    <a:lstStyle>
                      <a:lvl1pPr marL="0" algn="l" defTabSz="914400" rtl="0" eaLnBrk="1" latinLnBrk="0" hangingPunct="1">
                        <a:spcBef>
                          <a:spcPct val="20000"/>
                        </a:spcBef>
                        <a:defRPr sz="2800" kern="1200">
                          <a:solidFill>
                            <a:schemeClr val="tx1"/>
                          </a:solidFill>
                          <a:latin typeface="Arial" charset="0"/>
                          <a:ea typeface="MS PGothic" charset="-128"/>
                          <a:cs typeface="Arial" charset="0"/>
                        </a:defRPr>
                      </a:lvl1pPr>
                      <a:lvl2pPr marL="742950" indent="-285750" algn="l" defTabSz="914400" rtl="0" eaLnBrk="1" latinLnBrk="0" hangingPunct="1">
                        <a:spcBef>
                          <a:spcPct val="20000"/>
                        </a:spcBef>
                        <a:defRPr sz="2400" kern="1200">
                          <a:solidFill>
                            <a:schemeClr val="tx1"/>
                          </a:solidFill>
                          <a:latin typeface="Arial" charset="0"/>
                          <a:ea typeface="Arial" charset="0"/>
                          <a:cs typeface="Arial" charset="0"/>
                        </a:defRPr>
                      </a:lvl2pPr>
                      <a:lvl3pPr marL="1143000" indent="-228600" algn="l" defTabSz="914400" rtl="0" eaLnBrk="1" latinLnBrk="0" hangingPunct="1">
                        <a:spcBef>
                          <a:spcPct val="20000"/>
                        </a:spcBef>
                        <a:defRPr sz="2000" kern="1200">
                          <a:solidFill>
                            <a:schemeClr val="tx1"/>
                          </a:solidFill>
                          <a:latin typeface="Arial" charset="0"/>
                          <a:ea typeface="Arial" charset="0"/>
                          <a:cs typeface="Arial" charset="0"/>
                        </a:defRPr>
                      </a:lvl3pPr>
                      <a:lvl4pPr marL="1600200" indent="-228600" algn="l" defTabSz="914400" rtl="0" eaLnBrk="1" latinLnBrk="0" hangingPunct="1">
                        <a:spcBef>
                          <a:spcPct val="20000"/>
                        </a:spcBef>
                        <a:defRPr sz="1800" kern="1200">
                          <a:solidFill>
                            <a:schemeClr val="tx1"/>
                          </a:solidFill>
                          <a:latin typeface="Arial" charset="0"/>
                          <a:ea typeface="Arial" charset="0"/>
                          <a:cs typeface="Arial" charset="0"/>
                        </a:defRPr>
                      </a:lvl4pPr>
                      <a:lvl5pPr marL="2057400" indent="-228600" algn="l" defTabSz="914400" rtl="0" eaLnBrk="1" latinLnBrk="0" hangingPunct="1">
                        <a:spcBef>
                          <a:spcPct val="20000"/>
                        </a:spcBef>
                        <a:defRPr sz="1800" kern="1200">
                          <a:solidFill>
                            <a:schemeClr val="tx1"/>
                          </a:solidFill>
                          <a:latin typeface="Arial" charset="0"/>
                          <a:ea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fr-FR" sz="1500" b="0" i="0" u="none" strike="noStrike" cap="none" normalizeH="0" baseline="0">
                          <a:ln>
                            <a:noFill/>
                          </a:ln>
                          <a:solidFill>
                            <a:srgbClr val="000000"/>
                          </a:solidFill>
                          <a:effectLst/>
                          <a:latin typeface="Arial" charset="0"/>
                          <a:ea typeface="MS PGothic" charset="-128"/>
                        </a:rPr>
                        <a:t>C : Mise en place d</a:t>
                      </a:r>
                      <a:r>
                        <a:rPr kumimoji="0" lang="ja-JP" altLang="fr-FR" sz="1500" b="0" i="0" u="none" strike="noStrike" cap="none" normalizeH="0" baseline="0">
                          <a:ln>
                            <a:noFill/>
                          </a:ln>
                          <a:solidFill>
                            <a:srgbClr val="000000"/>
                          </a:solidFill>
                          <a:effectLst/>
                          <a:latin typeface="Arial" charset="0"/>
                          <a:ea typeface="MS PGothic" charset="-128"/>
                        </a:rPr>
                        <a:t>’</a:t>
                      </a:r>
                      <a:r>
                        <a:rPr kumimoji="0" lang="fr-FR" altLang="ja-JP" sz="1500" b="0" i="0" u="none" strike="noStrike" cap="none" normalizeH="0" baseline="0">
                          <a:ln>
                            <a:noFill/>
                          </a:ln>
                          <a:solidFill>
                            <a:srgbClr val="000000"/>
                          </a:solidFill>
                          <a:effectLst/>
                          <a:latin typeface="Arial" charset="0"/>
                          <a:ea typeface="MS PGothic" charset="-128"/>
                        </a:rPr>
                        <a:t>un système intégré d</a:t>
                      </a:r>
                      <a:r>
                        <a:rPr kumimoji="0" lang="ja-JP" altLang="fr-FR" sz="1500" b="0" i="0" u="none" strike="noStrike" cap="none" normalizeH="0" baseline="0">
                          <a:ln>
                            <a:noFill/>
                          </a:ln>
                          <a:solidFill>
                            <a:srgbClr val="000000"/>
                          </a:solidFill>
                          <a:effectLst/>
                          <a:latin typeface="Arial" charset="0"/>
                          <a:ea typeface="MS PGothic" charset="-128"/>
                        </a:rPr>
                        <a:t>’</a:t>
                      </a:r>
                      <a:r>
                        <a:rPr kumimoji="0" lang="fr-FR" altLang="ja-JP" sz="1500" b="0" i="0" u="none" strike="noStrike" cap="none" normalizeH="0" baseline="0">
                          <a:ln>
                            <a:noFill/>
                          </a:ln>
                          <a:solidFill>
                            <a:srgbClr val="000000"/>
                          </a:solidFill>
                          <a:effectLst/>
                          <a:latin typeface="Arial" charset="0"/>
                          <a:ea typeface="MS PGothic" charset="-128"/>
                        </a:rPr>
                        <a:t>information et de connaissance sur l</a:t>
                      </a:r>
                      <a:r>
                        <a:rPr kumimoji="0" lang="ja-JP" altLang="fr-FR" sz="1500" b="0" i="0" u="none" strike="noStrike" cap="none" normalizeH="0" baseline="0">
                          <a:ln>
                            <a:noFill/>
                          </a:ln>
                          <a:solidFill>
                            <a:srgbClr val="000000"/>
                          </a:solidFill>
                          <a:effectLst/>
                          <a:latin typeface="Arial" charset="0"/>
                          <a:ea typeface="MS PGothic" charset="-128"/>
                        </a:rPr>
                        <a:t>’</a:t>
                      </a:r>
                      <a:r>
                        <a:rPr kumimoji="0" lang="fr-FR" altLang="ja-JP" sz="1500" b="0" i="0" u="none" strike="noStrike" cap="none" normalizeH="0" baseline="0">
                          <a:ln>
                            <a:noFill/>
                          </a:ln>
                          <a:solidFill>
                            <a:srgbClr val="000000"/>
                          </a:solidFill>
                          <a:effectLst/>
                          <a:latin typeface="Arial" charset="0"/>
                          <a:ea typeface="MS PGothic" charset="-128"/>
                        </a:rPr>
                        <a:t>eau </a:t>
                      </a:r>
                      <a:r>
                        <a:rPr kumimoji="0" lang="fr-FR" altLang="ja-JP" sz="1500" b="1" i="0" u="none" strike="noStrike" cap="none" normalizeH="0" baseline="0">
                          <a:ln>
                            <a:noFill/>
                          </a:ln>
                          <a:solidFill>
                            <a:srgbClr val="000000"/>
                          </a:solidFill>
                          <a:effectLst/>
                          <a:latin typeface="Arial" charset="0"/>
                          <a:ea typeface="MS PGothic" charset="-128"/>
                        </a:rPr>
                        <a:t>(Mesure1)</a:t>
                      </a:r>
                      <a:endParaRPr kumimoji="0" lang="fr-FR" altLang="fr-FR" sz="1500" b="0" i="0" u="none" strike="noStrike" cap="none" normalizeH="0" baseline="0">
                        <a:ln>
                          <a:noFill/>
                        </a:ln>
                        <a:solidFill>
                          <a:schemeClr val="tx1"/>
                        </a:solidFill>
                        <a:effectLst/>
                        <a:latin typeface="Arial" charset="0"/>
                        <a:ea typeface="MS PGothic" charset="-128"/>
                      </a:endParaRPr>
                    </a:p>
                  </a:txBody>
                  <a:tcPr marL="15511" marR="155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defRPr sz="2800" kern="1200">
                          <a:solidFill>
                            <a:schemeClr val="tx1"/>
                          </a:solidFill>
                          <a:latin typeface="Arial" charset="0"/>
                          <a:ea typeface="MS PGothic" charset="-128"/>
                          <a:cs typeface="Arial" charset="0"/>
                        </a:defRPr>
                      </a:lvl1pPr>
                      <a:lvl2pPr marL="742950" indent="-285750" algn="l" defTabSz="914400" rtl="0" eaLnBrk="1" latinLnBrk="0" hangingPunct="1">
                        <a:spcBef>
                          <a:spcPct val="20000"/>
                        </a:spcBef>
                        <a:defRPr sz="2400" kern="1200">
                          <a:solidFill>
                            <a:schemeClr val="tx1"/>
                          </a:solidFill>
                          <a:latin typeface="Arial" charset="0"/>
                          <a:ea typeface="Arial" charset="0"/>
                          <a:cs typeface="Arial" charset="0"/>
                        </a:defRPr>
                      </a:lvl2pPr>
                      <a:lvl3pPr marL="1143000" indent="-228600" algn="l" defTabSz="914400" rtl="0" eaLnBrk="1" latinLnBrk="0" hangingPunct="1">
                        <a:spcBef>
                          <a:spcPct val="20000"/>
                        </a:spcBef>
                        <a:defRPr sz="2000" kern="1200">
                          <a:solidFill>
                            <a:schemeClr val="tx1"/>
                          </a:solidFill>
                          <a:latin typeface="Arial" charset="0"/>
                          <a:ea typeface="Arial" charset="0"/>
                          <a:cs typeface="Arial" charset="0"/>
                        </a:defRPr>
                      </a:lvl3pPr>
                      <a:lvl4pPr marL="1600200" indent="-228600" algn="l" defTabSz="914400" rtl="0" eaLnBrk="1" latinLnBrk="0" hangingPunct="1">
                        <a:spcBef>
                          <a:spcPct val="20000"/>
                        </a:spcBef>
                        <a:defRPr sz="1800" kern="1200">
                          <a:solidFill>
                            <a:schemeClr val="tx1"/>
                          </a:solidFill>
                          <a:latin typeface="Arial" charset="0"/>
                          <a:ea typeface="Arial" charset="0"/>
                          <a:cs typeface="Arial" charset="0"/>
                        </a:defRPr>
                      </a:lvl4pPr>
                      <a:lvl5pPr marL="2057400" indent="-228600" algn="l" defTabSz="914400" rtl="0" eaLnBrk="1" latinLnBrk="0" hangingPunct="1">
                        <a:spcBef>
                          <a:spcPct val="20000"/>
                        </a:spcBef>
                        <a:defRPr sz="1800" kern="1200">
                          <a:solidFill>
                            <a:schemeClr val="tx1"/>
                          </a:solidFill>
                          <a:latin typeface="Arial" charset="0"/>
                          <a:ea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fr-FR" sz="1500" b="0" i="0" u="none" strike="noStrike" cap="none" normalizeH="0" baseline="0" dirty="0">
                        <a:ln>
                          <a:noFill/>
                        </a:ln>
                        <a:solidFill>
                          <a:srgbClr val="000000"/>
                        </a:solidFill>
                        <a:effectLst/>
                        <a:latin typeface="Arial" charset="0"/>
                        <a:ea typeface="MS PGothic"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500" b="0" i="0" u="none" strike="noStrike" cap="none" normalizeH="0" baseline="0" dirty="0">
                          <a:ln>
                            <a:noFill/>
                          </a:ln>
                          <a:solidFill>
                            <a:srgbClr val="000000"/>
                          </a:solidFill>
                          <a:effectLst/>
                          <a:latin typeface="Arial" charset="0"/>
                          <a:ea typeface="MS PGothic" charset="-128"/>
                        </a:rPr>
                        <a:t>51%</a:t>
                      </a:r>
                      <a:endParaRPr kumimoji="0" lang="fr-FR" altLang="fr-FR" sz="1500" b="0" i="0" u="none" strike="noStrike" cap="none" normalizeH="0" baseline="0" dirty="0">
                        <a:ln>
                          <a:noFill/>
                        </a:ln>
                        <a:solidFill>
                          <a:schemeClr val="tx1"/>
                        </a:solidFill>
                        <a:effectLst/>
                        <a:latin typeface="Arial" charset="0"/>
                        <a:ea typeface="MS PGothic" charset="-128"/>
                      </a:endParaRPr>
                    </a:p>
                  </a:txBody>
                  <a:tcPr marL="15511" marR="155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27038">
                <a:tc vMerge="1">
                  <a:txBody>
                    <a:bodyPr/>
                    <a:lstStyle/>
                    <a:p>
                      <a:endParaRPr lang="fr-FR"/>
                    </a:p>
                  </a:txBody>
                  <a:tcPr/>
                </a:tc>
                <a:tc>
                  <a:txBody>
                    <a:bodyPr/>
                    <a:lstStyle>
                      <a:lvl1pPr marL="0" algn="l" defTabSz="914400" rtl="0" eaLnBrk="1" latinLnBrk="0" hangingPunct="1">
                        <a:spcBef>
                          <a:spcPct val="20000"/>
                        </a:spcBef>
                        <a:defRPr sz="2800" kern="1200">
                          <a:solidFill>
                            <a:schemeClr val="tx1"/>
                          </a:solidFill>
                          <a:latin typeface="Arial" charset="0"/>
                          <a:ea typeface="MS PGothic" charset="-128"/>
                          <a:cs typeface="Arial" charset="0"/>
                        </a:defRPr>
                      </a:lvl1pPr>
                      <a:lvl2pPr marL="742950" indent="-285750" algn="l" defTabSz="914400" rtl="0" eaLnBrk="1" latinLnBrk="0" hangingPunct="1">
                        <a:spcBef>
                          <a:spcPct val="20000"/>
                        </a:spcBef>
                        <a:defRPr sz="2400" kern="1200">
                          <a:solidFill>
                            <a:schemeClr val="tx1"/>
                          </a:solidFill>
                          <a:latin typeface="Arial" charset="0"/>
                          <a:ea typeface="Arial" charset="0"/>
                          <a:cs typeface="Arial" charset="0"/>
                        </a:defRPr>
                      </a:lvl2pPr>
                      <a:lvl3pPr marL="1143000" indent="-228600" algn="l" defTabSz="914400" rtl="0" eaLnBrk="1" latinLnBrk="0" hangingPunct="1">
                        <a:spcBef>
                          <a:spcPct val="20000"/>
                        </a:spcBef>
                        <a:defRPr sz="2000" kern="1200">
                          <a:solidFill>
                            <a:schemeClr val="tx1"/>
                          </a:solidFill>
                          <a:latin typeface="Arial" charset="0"/>
                          <a:ea typeface="Arial" charset="0"/>
                          <a:cs typeface="Arial" charset="0"/>
                        </a:defRPr>
                      </a:lvl3pPr>
                      <a:lvl4pPr marL="1600200" indent="-228600" algn="l" defTabSz="914400" rtl="0" eaLnBrk="1" latinLnBrk="0" hangingPunct="1">
                        <a:spcBef>
                          <a:spcPct val="20000"/>
                        </a:spcBef>
                        <a:defRPr sz="1800" kern="1200">
                          <a:solidFill>
                            <a:schemeClr val="tx1"/>
                          </a:solidFill>
                          <a:latin typeface="Arial" charset="0"/>
                          <a:ea typeface="Arial" charset="0"/>
                          <a:cs typeface="Arial" charset="0"/>
                        </a:defRPr>
                      </a:lvl4pPr>
                      <a:lvl5pPr marL="2057400" indent="-228600" algn="l" defTabSz="914400" rtl="0" eaLnBrk="1" latinLnBrk="0" hangingPunct="1">
                        <a:spcBef>
                          <a:spcPct val="20000"/>
                        </a:spcBef>
                        <a:defRPr sz="1800" kern="1200">
                          <a:solidFill>
                            <a:schemeClr val="tx1"/>
                          </a:solidFill>
                          <a:latin typeface="Arial" charset="0"/>
                          <a:ea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altLang="fr-FR" sz="1500" b="0" i="0" u="none" strike="noStrike" cap="none" normalizeH="0" baseline="0" dirty="0">
                          <a:ln>
                            <a:noFill/>
                          </a:ln>
                          <a:solidFill>
                            <a:srgbClr val="000000"/>
                          </a:solidFill>
                          <a:effectLst/>
                          <a:latin typeface="Arial" charset="0"/>
                          <a:ea typeface="MS PGothic" charset="-128"/>
                        </a:rPr>
                        <a:t>G : Gestion des risques liés à l</a:t>
                      </a:r>
                      <a:r>
                        <a:rPr kumimoji="0" lang="ja-JP" altLang="fr-FR" sz="1500" b="0" i="0" u="none" strike="noStrike" cap="none" normalizeH="0" baseline="0" dirty="0">
                          <a:ln>
                            <a:noFill/>
                          </a:ln>
                          <a:solidFill>
                            <a:srgbClr val="000000"/>
                          </a:solidFill>
                          <a:effectLst/>
                          <a:latin typeface="Arial" charset="0"/>
                          <a:ea typeface="MS PGothic" charset="-128"/>
                        </a:rPr>
                        <a:t>’</a:t>
                      </a:r>
                      <a:r>
                        <a:rPr kumimoji="0" lang="fr-FR" altLang="ja-JP" sz="1500" b="0" i="0" u="none" strike="noStrike" cap="none" normalizeH="0" baseline="0" dirty="0">
                          <a:ln>
                            <a:noFill/>
                          </a:ln>
                          <a:solidFill>
                            <a:srgbClr val="000000"/>
                          </a:solidFill>
                          <a:effectLst/>
                          <a:latin typeface="Arial" charset="0"/>
                          <a:ea typeface="MS PGothic" charset="-128"/>
                        </a:rPr>
                        <a:t>eau </a:t>
                      </a:r>
                      <a:r>
                        <a:rPr kumimoji="0" lang="fr-FR" altLang="ja-JP" sz="1500" b="1" i="0" u="none" strike="noStrike" cap="none" normalizeH="0" baseline="0" dirty="0">
                          <a:ln>
                            <a:noFill/>
                          </a:ln>
                          <a:solidFill>
                            <a:srgbClr val="000000"/>
                          </a:solidFill>
                          <a:effectLst/>
                          <a:latin typeface="Arial" charset="0"/>
                          <a:ea typeface="MS PGothic" charset="-128"/>
                        </a:rPr>
                        <a:t>(Mesure 4)</a:t>
                      </a:r>
                      <a:r>
                        <a:rPr kumimoji="0" lang="fr-FR" altLang="ja-JP" sz="1500" b="0" i="0" u="none" strike="noStrike" cap="none" normalizeH="0" baseline="0" dirty="0">
                          <a:ln>
                            <a:noFill/>
                          </a:ln>
                          <a:solidFill>
                            <a:srgbClr val="000000"/>
                          </a:solidFill>
                          <a:effectLst/>
                          <a:latin typeface="Arial" charset="0"/>
                          <a:ea typeface="MS PGothic" charset="-128"/>
                        </a:rPr>
                        <a:t> </a:t>
                      </a:r>
                      <a:endParaRPr kumimoji="0" lang="fr-FR" altLang="fr-FR" sz="1500" b="0" i="0" u="none" strike="noStrike" cap="none" normalizeH="0" baseline="0" dirty="0">
                        <a:ln>
                          <a:noFill/>
                        </a:ln>
                        <a:solidFill>
                          <a:schemeClr val="tx1"/>
                        </a:solidFill>
                        <a:effectLst/>
                        <a:latin typeface="Arial" charset="0"/>
                        <a:ea typeface="MS PGothic" charset="-128"/>
                      </a:endParaRPr>
                    </a:p>
                  </a:txBody>
                  <a:tcPr marL="15511" marR="155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defRPr sz="2800" kern="1200">
                          <a:solidFill>
                            <a:schemeClr val="tx1"/>
                          </a:solidFill>
                          <a:latin typeface="Arial" charset="0"/>
                          <a:ea typeface="MS PGothic" charset="-128"/>
                          <a:cs typeface="Arial" charset="0"/>
                        </a:defRPr>
                      </a:lvl1pPr>
                      <a:lvl2pPr marL="742950" indent="-285750" algn="l" defTabSz="914400" rtl="0" eaLnBrk="1" latinLnBrk="0" hangingPunct="1">
                        <a:spcBef>
                          <a:spcPct val="20000"/>
                        </a:spcBef>
                        <a:defRPr sz="2400" kern="1200">
                          <a:solidFill>
                            <a:schemeClr val="tx1"/>
                          </a:solidFill>
                          <a:latin typeface="Arial" charset="0"/>
                          <a:ea typeface="Arial" charset="0"/>
                          <a:cs typeface="Arial" charset="0"/>
                        </a:defRPr>
                      </a:lvl2pPr>
                      <a:lvl3pPr marL="1143000" indent="-228600" algn="l" defTabSz="914400" rtl="0" eaLnBrk="1" latinLnBrk="0" hangingPunct="1">
                        <a:spcBef>
                          <a:spcPct val="20000"/>
                        </a:spcBef>
                        <a:defRPr sz="2000" kern="1200">
                          <a:solidFill>
                            <a:schemeClr val="tx1"/>
                          </a:solidFill>
                          <a:latin typeface="Arial" charset="0"/>
                          <a:ea typeface="Arial" charset="0"/>
                          <a:cs typeface="Arial" charset="0"/>
                        </a:defRPr>
                      </a:lvl3pPr>
                      <a:lvl4pPr marL="1600200" indent="-228600" algn="l" defTabSz="914400" rtl="0" eaLnBrk="1" latinLnBrk="0" hangingPunct="1">
                        <a:spcBef>
                          <a:spcPct val="20000"/>
                        </a:spcBef>
                        <a:defRPr sz="1800" kern="1200">
                          <a:solidFill>
                            <a:schemeClr val="tx1"/>
                          </a:solidFill>
                          <a:latin typeface="Arial" charset="0"/>
                          <a:ea typeface="Arial" charset="0"/>
                          <a:cs typeface="Arial" charset="0"/>
                        </a:defRPr>
                      </a:lvl4pPr>
                      <a:lvl5pPr marL="2057400" indent="-228600" algn="l" defTabSz="914400" rtl="0" eaLnBrk="1" latinLnBrk="0" hangingPunct="1">
                        <a:spcBef>
                          <a:spcPct val="20000"/>
                        </a:spcBef>
                        <a:defRPr sz="1800" kern="1200">
                          <a:solidFill>
                            <a:schemeClr val="tx1"/>
                          </a:solidFill>
                          <a:latin typeface="Arial" charset="0"/>
                          <a:ea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fr-FR" altLang="fr-FR" sz="1500" b="0" i="0" u="none" strike="noStrike" cap="none" normalizeH="0" baseline="0" dirty="0">
                        <a:ln>
                          <a:noFill/>
                        </a:ln>
                        <a:solidFill>
                          <a:srgbClr val="000000"/>
                        </a:solidFill>
                        <a:effectLst/>
                        <a:latin typeface="Arial" charset="0"/>
                        <a:ea typeface="MS PGothic"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1500" b="0" i="0" u="none" strike="noStrike" cap="none" normalizeH="0" baseline="0" dirty="0">
                          <a:ln>
                            <a:noFill/>
                          </a:ln>
                          <a:solidFill>
                            <a:srgbClr val="000000"/>
                          </a:solidFill>
                          <a:effectLst/>
                          <a:latin typeface="Arial" charset="0"/>
                          <a:ea typeface="MS PGothic" charset="-128"/>
                        </a:rPr>
                        <a:t>0%</a:t>
                      </a:r>
                      <a:endParaRPr kumimoji="0" lang="fr-FR" altLang="fr-FR" sz="1500" b="0" i="0" u="none" strike="noStrike" cap="none" normalizeH="0" baseline="0" dirty="0">
                        <a:ln>
                          <a:noFill/>
                        </a:ln>
                        <a:solidFill>
                          <a:schemeClr val="tx1"/>
                        </a:solidFill>
                        <a:effectLst/>
                        <a:latin typeface="Arial" charset="0"/>
                        <a:ea typeface="MS PGothic" charset="-128"/>
                      </a:endParaRPr>
                    </a:p>
                  </a:txBody>
                  <a:tcPr marL="15511" marR="1551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graphicFrame>
        <p:nvGraphicFramePr>
          <p:cNvPr id="7" name="Tableau 6">
            <a:extLst>
              <a:ext uri="{FF2B5EF4-FFF2-40B4-BE49-F238E27FC236}">
                <a16:creationId xmlns:a16="http://schemas.microsoft.com/office/drawing/2014/main" xmlns="" id="{39ED6598-37D1-40CA-80CF-F4442766DAD6}"/>
              </a:ext>
            </a:extLst>
          </p:cNvPr>
          <p:cNvGraphicFramePr>
            <a:graphicFrameLocks noGrp="1"/>
          </p:cNvGraphicFramePr>
          <p:nvPr>
            <p:extLst>
              <p:ext uri="{D42A27DB-BD31-4B8C-83A1-F6EECF244321}">
                <p14:modId xmlns:p14="http://schemas.microsoft.com/office/powerpoint/2010/main" val="1988425244"/>
              </p:ext>
            </p:extLst>
          </p:nvPr>
        </p:nvGraphicFramePr>
        <p:xfrm>
          <a:off x="740735" y="3195980"/>
          <a:ext cx="10370288" cy="1840230"/>
        </p:xfrm>
        <a:graphic>
          <a:graphicData uri="http://schemas.openxmlformats.org/drawingml/2006/table">
            <a:tbl>
              <a:tblPr/>
              <a:tblGrid>
                <a:gridCol w="2875794">
                  <a:extLst>
                    <a:ext uri="{9D8B030D-6E8A-4147-A177-3AD203B41FA5}">
                      <a16:colId xmlns:a16="http://schemas.microsoft.com/office/drawing/2014/main" xmlns="" val="20000"/>
                    </a:ext>
                  </a:extLst>
                </a:gridCol>
                <a:gridCol w="6437132">
                  <a:extLst>
                    <a:ext uri="{9D8B030D-6E8A-4147-A177-3AD203B41FA5}">
                      <a16:colId xmlns:a16="http://schemas.microsoft.com/office/drawing/2014/main" xmlns="" val="20001"/>
                    </a:ext>
                  </a:extLst>
                </a:gridCol>
                <a:gridCol w="1057362">
                  <a:extLst>
                    <a:ext uri="{9D8B030D-6E8A-4147-A177-3AD203B41FA5}">
                      <a16:colId xmlns:a16="http://schemas.microsoft.com/office/drawing/2014/main" xmlns="" val="20002"/>
                    </a:ext>
                  </a:extLst>
                </a:gridCol>
              </a:tblGrid>
              <a:tr h="164214">
                <a:tc rowSpan="4">
                  <a:txBody>
                    <a:bodyPr/>
                    <a:lstStyle>
                      <a:lvl1pPr marL="0" algn="l" defTabSz="914400" rtl="0" eaLnBrk="1" latinLnBrk="0" hangingPunct="1">
                        <a:spcBef>
                          <a:spcPct val="20000"/>
                        </a:spcBef>
                        <a:defRPr sz="2800" kern="1200">
                          <a:solidFill>
                            <a:schemeClr val="tx1"/>
                          </a:solidFill>
                          <a:latin typeface="Arial" charset="0"/>
                          <a:ea typeface="MS PGothic" charset="-128"/>
                          <a:cs typeface="Arial" charset="0"/>
                        </a:defRPr>
                      </a:lvl1pPr>
                      <a:lvl2pPr marL="742950" indent="-285750" algn="l" defTabSz="914400" rtl="0" eaLnBrk="1" latinLnBrk="0" hangingPunct="1">
                        <a:spcBef>
                          <a:spcPct val="20000"/>
                        </a:spcBef>
                        <a:defRPr sz="2400" kern="1200">
                          <a:solidFill>
                            <a:schemeClr val="tx1"/>
                          </a:solidFill>
                          <a:latin typeface="Arial" charset="0"/>
                          <a:ea typeface="Arial" charset="0"/>
                          <a:cs typeface="Arial" charset="0"/>
                        </a:defRPr>
                      </a:lvl2pPr>
                      <a:lvl3pPr marL="1143000" indent="-228600" algn="l" defTabSz="914400" rtl="0" eaLnBrk="1" latinLnBrk="0" hangingPunct="1">
                        <a:spcBef>
                          <a:spcPct val="20000"/>
                        </a:spcBef>
                        <a:defRPr sz="2000" kern="1200">
                          <a:solidFill>
                            <a:schemeClr val="tx1"/>
                          </a:solidFill>
                          <a:latin typeface="Arial" charset="0"/>
                          <a:ea typeface="Arial" charset="0"/>
                          <a:cs typeface="Arial" charset="0"/>
                        </a:defRPr>
                      </a:lvl3pPr>
                      <a:lvl4pPr marL="1600200" indent="-228600" algn="l" defTabSz="914400" rtl="0" eaLnBrk="1" latinLnBrk="0" hangingPunct="1">
                        <a:spcBef>
                          <a:spcPct val="20000"/>
                        </a:spcBef>
                        <a:defRPr sz="1800" kern="1200">
                          <a:solidFill>
                            <a:schemeClr val="tx1"/>
                          </a:solidFill>
                          <a:latin typeface="Arial" charset="0"/>
                          <a:ea typeface="Arial" charset="0"/>
                          <a:cs typeface="Arial" charset="0"/>
                        </a:defRPr>
                      </a:lvl4pPr>
                      <a:lvl5pPr marL="2057400" indent="-228600" algn="l" defTabSz="914400" rtl="0" eaLnBrk="1" latinLnBrk="0" hangingPunct="1">
                        <a:spcBef>
                          <a:spcPct val="20000"/>
                        </a:spcBef>
                        <a:defRPr sz="1800" kern="1200">
                          <a:solidFill>
                            <a:schemeClr val="tx1"/>
                          </a:solidFill>
                          <a:latin typeface="Arial" charset="0"/>
                          <a:ea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fr-FR" altLang="fr-FR" sz="1500" b="1" i="0" u="none" strike="noStrike" cap="none" normalizeH="0" baseline="0" dirty="0">
                          <a:ln>
                            <a:noFill/>
                          </a:ln>
                          <a:solidFill>
                            <a:srgbClr val="000000"/>
                          </a:solidFill>
                          <a:effectLst/>
                          <a:latin typeface="Arial" charset="0"/>
                          <a:ea typeface="MS PGothic" charset="-128"/>
                        </a:rPr>
                        <a:t>Axe2 :</a:t>
                      </a:r>
                      <a:r>
                        <a:rPr kumimoji="0" lang="fr-FR" altLang="fr-FR" sz="1500" b="0" i="0" u="none" strike="noStrike" cap="none" normalizeH="0" baseline="0" dirty="0">
                          <a:ln>
                            <a:noFill/>
                          </a:ln>
                          <a:solidFill>
                            <a:srgbClr val="000000"/>
                          </a:solidFill>
                          <a:effectLst/>
                          <a:latin typeface="Arial" charset="0"/>
                          <a:ea typeface="MS PGothic" charset="-128"/>
                        </a:rPr>
                        <a:t> Créer un environnement favorable à l</a:t>
                      </a:r>
                      <a:r>
                        <a:rPr kumimoji="0" lang="ja-JP" altLang="fr-FR" sz="1500" b="0" i="0" u="none" strike="noStrike" cap="none" normalizeH="0" baseline="0" dirty="0">
                          <a:ln>
                            <a:noFill/>
                          </a:ln>
                          <a:solidFill>
                            <a:srgbClr val="000000"/>
                          </a:solidFill>
                          <a:effectLst/>
                          <a:latin typeface="Arial" charset="0"/>
                          <a:ea typeface="MS PGothic" charset="-128"/>
                        </a:rPr>
                        <a:t>’</a:t>
                      </a:r>
                      <a:r>
                        <a:rPr kumimoji="0" lang="fr-FR" altLang="ja-JP" sz="1500" b="0" i="0" u="none" strike="noStrike" cap="none" normalizeH="0" baseline="0" dirty="0">
                          <a:ln>
                            <a:noFill/>
                          </a:ln>
                          <a:solidFill>
                            <a:srgbClr val="000000"/>
                          </a:solidFill>
                          <a:effectLst/>
                          <a:latin typeface="Arial" charset="0"/>
                          <a:ea typeface="MS PGothic" charset="-128"/>
                        </a:rPr>
                        <a:t>application de la GIRE par des réformes légales, organisationnelles et politiques</a:t>
                      </a:r>
                    </a:p>
                    <a:p>
                      <a:pPr marL="0" marR="0" lvl="0" indent="0" algn="just" defTabSz="914400" rtl="0" eaLnBrk="1" fontAlgn="base" latinLnBrk="0" hangingPunct="1">
                        <a:lnSpc>
                          <a:spcPct val="115000"/>
                        </a:lnSpc>
                        <a:spcBef>
                          <a:spcPct val="0"/>
                        </a:spcBef>
                        <a:spcAft>
                          <a:spcPct val="0"/>
                        </a:spcAft>
                        <a:buClrTx/>
                        <a:buSzTx/>
                        <a:buFontTx/>
                        <a:buNone/>
                        <a:tabLst/>
                      </a:pPr>
                      <a:r>
                        <a:rPr kumimoji="0" lang="fr-FR" altLang="fr-FR" sz="1500" b="1" i="0" u="none" strike="noStrike" cap="none" normalizeH="0" baseline="0" dirty="0">
                          <a:ln>
                            <a:noFill/>
                          </a:ln>
                          <a:solidFill>
                            <a:srgbClr val="000000"/>
                          </a:solidFill>
                          <a:effectLst/>
                          <a:latin typeface="Arial" charset="0"/>
                          <a:ea typeface="MS PGothic" charset="-128"/>
                        </a:rPr>
                        <a:t>(taux de réalisation 8%)</a:t>
                      </a:r>
                      <a:endParaRPr kumimoji="0" lang="fr-FR" altLang="fr-FR" sz="1500" b="1" i="0" u="none" strike="noStrike" cap="none" normalizeH="0" baseline="0" dirty="0">
                        <a:ln>
                          <a:noFill/>
                        </a:ln>
                        <a:solidFill>
                          <a:schemeClr val="tx1"/>
                        </a:solidFill>
                        <a:effectLst/>
                        <a:latin typeface="Arial" charset="0"/>
                        <a:ea typeface="MS PGothic" charset="-128"/>
                      </a:endParaRPr>
                    </a:p>
                    <a:p>
                      <a:pPr marL="0" marR="0" lvl="0" indent="0" algn="just" defTabSz="914400" rtl="0" eaLnBrk="1" fontAlgn="base" latinLnBrk="0" hangingPunct="1">
                        <a:lnSpc>
                          <a:spcPct val="115000"/>
                        </a:lnSpc>
                        <a:spcBef>
                          <a:spcPct val="0"/>
                        </a:spcBef>
                        <a:spcAft>
                          <a:spcPct val="0"/>
                        </a:spcAft>
                        <a:buClrTx/>
                        <a:buSzTx/>
                        <a:buFontTx/>
                        <a:buNone/>
                        <a:tabLst/>
                      </a:pPr>
                      <a:endParaRPr kumimoji="0" lang="fr-FR" altLang="fr-FR" sz="1500" b="0" i="0" u="none" strike="noStrike" cap="none" normalizeH="0" baseline="0" dirty="0">
                        <a:ln>
                          <a:noFill/>
                        </a:ln>
                        <a:solidFill>
                          <a:schemeClr val="tx1"/>
                        </a:solidFill>
                        <a:effectLst/>
                        <a:latin typeface="Arial" charset="0"/>
                        <a:ea typeface="MS PGothic"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defRPr sz="2800" kern="1200">
                          <a:solidFill>
                            <a:schemeClr val="tx1"/>
                          </a:solidFill>
                          <a:latin typeface="Arial" charset="0"/>
                          <a:ea typeface="MS PGothic" charset="-128"/>
                          <a:cs typeface="Arial" charset="0"/>
                        </a:defRPr>
                      </a:lvl1pPr>
                      <a:lvl2pPr marL="742950" indent="-285750" algn="l" defTabSz="914400" rtl="0" eaLnBrk="1" latinLnBrk="0" hangingPunct="1">
                        <a:spcBef>
                          <a:spcPct val="20000"/>
                        </a:spcBef>
                        <a:defRPr sz="2400" kern="1200">
                          <a:solidFill>
                            <a:schemeClr val="tx1"/>
                          </a:solidFill>
                          <a:latin typeface="Arial" charset="0"/>
                          <a:ea typeface="Arial" charset="0"/>
                          <a:cs typeface="Arial" charset="0"/>
                        </a:defRPr>
                      </a:lvl2pPr>
                      <a:lvl3pPr marL="1143000" indent="-228600" algn="l" defTabSz="914400" rtl="0" eaLnBrk="1" latinLnBrk="0" hangingPunct="1">
                        <a:spcBef>
                          <a:spcPct val="20000"/>
                        </a:spcBef>
                        <a:defRPr sz="2000" kern="1200">
                          <a:solidFill>
                            <a:schemeClr val="tx1"/>
                          </a:solidFill>
                          <a:latin typeface="Arial" charset="0"/>
                          <a:ea typeface="Arial" charset="0"/>
                          <a:cs typeface="Arial" charset="0"/>
                        </a:defRPr>
                      </a:lvl3pPr>
                      <a:lvl4pPr marL="1600200" indent="-228600" algn="l" defTabSz="914400" rtl="0" eaLnBrk="1" latinLnBrk="0" hangingPunct="1">
                        <a:spcBef>
                          <a:spcPct val="20000"/>
                        </a:spcBef>
                        <a:defRPr sz="1800" kern="1200">
                          <a:solidFill>
                            <a:schemeClr val="tx1"/>
                          </a:solidFill>
                          <a:latin typeface="Arial" charset="0"/>
                          <a:ea typeface="Arial" charset="0"/>
                          <a:cs typeface="Arial" charset="0"/>
                        </a:defRPr>
                      </a:lvl4pPr>
                      <a:lvl5pPr marL="2057400" indent="-228600" algn="l" defTabSz="914400" rtl="0" eaLnBrk="1" latinLnBrk="0" hangingPunct="1">
                        <a:spcBef>
                          <a:spcPct val="20000"/>
                        </a:spcBef>
                        <a:defRPr sz="1800" kern="1200">
                          <a:solidFill>
                            <a:schemeClr val="tx1"/>
                          </a:solidFill>
                          <a:latin typeface="Arial" charset="0"/>
                          <a:ea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fr-FR" altLang="fr-FR" sz="1500" b="0" i="0" u="none" strike="noStrike" cap="none" normalizeH="0" baseline="0">
                          <a:ln>
                            <a:noFill/>
                          </a:ln>
                          <a:solidFill>
                            <a:srgbClr val="000000"/>
                          </a:solidFill>
                          <a:effectLst/>
                          <a:latin typeface="Arial" charset="0"/>
                          <a:ea typeface="MS PGothic" charset="-128"/>
                        </a:rPr>
                        <a:t>D : Réformes institutionnelle et juridique</a:t>
                      </a:r>
                      <a:endParaRPr kumimoji="0" lang="fr-FR" altLang="fr-FR" sz="1500" b="0" i="0" u="none" strike="noStrike" cap="none" normalizeH="0" baseline="0">
                        <a:ln>
                          <a:noFill/>
                        </a:ln>
                        <a:solidFill>
                          <a:schemeClr val="tx1"/>
                        </a:solidFill>
                        <a:effectLst/>
                        <a:latin typeface="Arial" charset="0"/>
                        <a:ea typeface="MS PGothic"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defRPr sz="2800" kern="1200">
                          <a:solidFill>
                            <a:schemeClr val="tx1"/>
                          </a:solidFill>
                          <a:latin typeface="Arial" charset="0"/>
                          <a:ea typeface="MS PGothic" charset="-128"/>
                          <a:cs typeface="Arial" charset="0"/>
                        </a:defRPr>
                      </a:lvl1pPr>
                      <a:lvl2pPr marL="742950" indent="-285750" algn="l" defTabSz="914400" rtl="0" eaLnBrk="1" latinLnBrk="0" hangingPunct="1">
                        <a:spcBef>
                          <a:spcPct val="20000"/>
                        </a:spcBef>
                        <a:defRPr sz="2400" kern="1200">
                          <a:solidFill>
                            <a:schemeClr val="tx1"/>
                          </a:solidFill>
                          <a:latin typeface="Arial" charset="0"/>
                          <a:ea typeface="Arial" charset="0"/>
                          <a:cs typeface="Arial" charset="0"/>
                        </a:defRPr>
                      </a:lvl2pPr>
                      <a:lvl3pPr marL="1143000" indent="-228600" algn="l" defTabSz="914400" rtl="0" eaLnBrk="1" latinLnBrk="0" hangingPunct="1">
                        <a:spcBef>
                          <a:spcPct val="20000"/>
                        </a:spcBef>
                        <a:defRPr sz="2000" kern="1200">
                          <a:solidFill>
                            <a:schemeClr val="tx1"/>
                          </a:solidFill>
                          <a:latin typeface="Arial" charset="0"/>
                          <a:ea typeface="Arial" charset="0"/>
                          <a:cs typeface="Arial" charset="0"/>
                        </a:defRPr>
                      </a:lvl3pPr>
                      <a:lvl4pPr marL="1600200" indent="-228600" algn="l" defTabSz="914400" rtl="0" eaLnBrk="1" latinLnBrk="0" hangingPunct="1">
                        <a:spcBef>
                          <a:spcPct val="20000"/>
                        </a:spcBef>
                        <a:defRPr sz="1800" kern="1200">
                          <a:solidFill>
                            <a:schemeClr val="tx1"/>
                          </a:solidFill>
                          <a:latin typeface="Arial" charset="0"/>
                          <a:ea typeface="Arial" charset="0"/>
                          <a:cs typeface="Arial" charset="0"/>
                        </a:defRPr>
                      </a:lvl4pPr>
                      <a:lvl5pPr marL="2057400" indent="-228600" algn="l" defTabSz="914400" rtl="0" eaLnBrk="1" latinLnBrk="0" hangingPunct="1">
                        <a:spcBef>
                          <a:spcPct val="20000"/>
                        </a:spcBef>
                        <a:defRPr sz="1800" kern="1200">
                          <a:solidFill>
                            <a:schemeClr val="tx1"/>
                          </a:solidFill>
                          <a:latin typeface="Arial" charset="0"/>
                          <a:ea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altLang="fr-FR" sz="1500" b="0" i="0" u="none" strike="noStrike" cap="none" normalizeH="0" baseline="0" dirty="0">
                          <a:ln>
                            <a:noFill/>
                          </a:ln>
                          <a:solidFill>
                            <a:srgbClr val="000000"/>
                          </a:solidFill>
                          <a:effectLst/>
                          <a:latin typeface="Arial" charset="0"/>
                          <a:ea typeface="MS PGothic" charset="-128"/>
                        </a:rPr>
                        <a:t>11%</a:t>
                      </a:r>
                      <a:endParaRPr kumimoji="0" lang="fr-FR" altLang="fr-FR" sz="1500" b="0" i="0" u="none" strike="noStrike" cap="none" normalizeH="0" baseline="0" dirty="0">
                        <a:ln>
                          <a:noFill/>
                        </a:ln>
                        <a:solidFill>
                          <a:schemeClr val="tx1"/>
                        </a:solidFill>
                        <a:effectLst/>
                        <a:latin typeface="Arial" charset="0"/>
                        <a:ea typeface="MS PGothic"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343688">
                <a:tc vMerge="1">
                  <a:txBody>
                    <a:bodyPr/>
                    <a:lstStyle/>
                    <a:p>
                      <a:endParaRPr lang="fr-FR"/>
                    </a:p>
                  </a:txBody>
                  <a:tcPr/>
                </a:tc>
                <a:tc>
                  <a:txBody>
                    <a:bodyPr/>
                    <a:lstStyle>
                      <a:lvl1pPr marL="0" algn="l" defTabSz="914400" rtl="0" eaLnBrk="1" latinLnBrk="0" hangingPunct="1">
                        <a:spcBef>
                          <a:spcPct val="20000"/>
                        </a:spcBef>
                        <a:defRPr sz="2800" kern="1200">
                          <a:solidFill>
                            <a:schemeClr val="tx1"/>
                          </a:solidFill>
                          <a:latin typeface="Arial" charset="0"/>
                          <a:ea typeface="MS PGothic" charset="-128"/>
                          <a:cs typeface="Arial" charset="0"/>
                        </a:defRPr>
                      </a:lvl1pPr>
                      <a:lvl2pPr marL="742950" indent="-285750" algn="l" defTabSz="914400" rtl="0" eaLnBrk="1" latinLnBrk="0" hangingPunct="1">
                        <a:spcBef>
                          <a:spcPct val="20000"/>
                        </a:spcBef>
                        <a:defRPr sz="2400" kern="1200">
                          <a:solidFill>
                            <a:schemeClr val="tx1"/>
                          </a:solidFill>
                          <a:latin typeface="Arial" charset="0"/>
                          <a:ea typeface="Arial" charset="0"/>
                          <a:cs typeface="Arial" charset="0"/>
                        </a:defRPr>
                      </a:lvl2pPr>
                      <a:lvl3pPr marL="1143000" indent="-228600" algn="l" defTabSz="914400" rtl="0" eaLnBrk="1" latinLnBrk="0" hangingPunct="1">
                        <a:spcBef>
                          <a:spcPct val="20000"/>
                        </a:spcBef>
                        <a:defRPr sz="2000" kern="1200">
                          <a:solidFill>
                            <a:schemeClr val="tx1"/>
                          </a:solidFill>
                          <a:latin typeface="Arial" charset="0"/>
                          <a:ea typeface="Arial" charset="0"/>
                          <a:cs typeface="Arial" charset="0"/>
                        </a:defRPr>
                      </a:lvl3pPr>
                      <a:lvl4pPr marL="1600200" indent="-228600" algn="l" defTabSz="914400" rtl="0" eaLnBrk="1" latinLnBrk="0" hangingPunct="1">
                        <a:spcBef>
                          <a:spcPct val="20000"/>
                        </a:spcBef>
                        <a:defRPr sz="1800" kern="1200">
                          <a:solidFill>
                            <a:schemeClr val="tx1"/>
                          </a:solidFill>
                          <a:latin typeface="Arial" charset="0"/>
                          <a:ea typeface="Arial" charset="0"/>
                          <a:cs typeface="Arial" charset="0"/>
                        </a:defRPr>
                      </a:lvl4pPr>
                      <a:lvl5pPr marL="2057400" indent="-228600" algn="l" defTabSz="914400" rtl="0" eaLnBrk="1" latinLnBrk="0" hangingPunct="1">
                        <a:spcBef>
                          <a:spcPct val="20000"/>
                        </a:spcBef>
                        <a:defRPr sz="1800" kern="1200">
                          <a:solidFill>
                            <a:schemeClr val="tx1"/>
                          </a:solidFill>
                          <a:latin typeface="Arial" charset="0"/>
                          <a:ea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fr-FR" altLang="fr-FR" sz="1500" b="0" i="0" u="none" strike="noStrike" cap="none" normalizeH="0" baseline="0" dirty="0">
                          <a:ln>
                            <a:noFill/>
                          </a:ln>
                          <a:solidFill>
                            <a:srgbClr val="000000"/>
                          </a:solidFill>
                          <a:effectLst/>
                          <a:latin typeface="Arial" charset="0"/>
                          <a:ea typeface="MS PGothic" charset="-128"/>
                        </a:rPr>
                        <a:t>E : Renforcement de la participation des femmes et des autres catégories sociales défavorisées dans la GIRE </a:t>
                      </a:r>
                      <a:endParaRPr kumimoji="0" lang="fr-FR" altLang="fr-FR" sz="1500" b="0" i="0" u="none" strike="noStrike" cap="none" normalizeH="0" baseline="0" dirty="0">
                        <a:ln>
                          <a:noFill/>
                        </a:ln>
                        <a:solidFill>
                          <a:schemeClr val="tx1"/>
                        </a:solidFill>
                        <a:effectLst/>
                        <a:latin typeface="Arial" charset="0"/>
                        <a:ea typeface="MS PGothic"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defRPr sz="2800" kern="1200">
                          <a:solidFill>
                            <a:schemeClr val="tx1"/>
                          </a:solidFill>
                          <a:latin typeface="Arial" charset="0"/>
                          <a:ea typeface="MS PGothic" charset="-128"/>
                          <a:cs typeface="Arial" charset="0"/>
                        </a:defRPr>
                      </a:lvl1pPr>
                      <a:lvl2pPr marL="742950" indent="-285750" algn="l" defTabSz="914400" rtl="0" eaLnBrk="1" latinLnBrk="0" hangingPunct="1">
                        <a:spcBef>
                          <a:spcPct val="20000"/>
                        </a:spcBef>
                        <a:defRPr sz="2400" kern="1200">
                          <a:solidFill>
                            <a:schemeClr val="tx1"/>
                          </a:solidFill>
                          <a:latin typeface="Arial" charset="0"/>
                          <a:ea typeface="Arial" charset="0"/>
                          <a:cs typeface="Arial" charset="0"/>
                        </a:defRPr>
                      </a:lvl2pPr>
                      <a:lvl3pPr marL="1143000" indent="-228600" algn="l" defTabSz="914400" rtl="0" eaLnBrk="1" latinLnBrk="0" hangingPunct="1">
                        <a:spcBef>
                          <a:spcPct val="20000"/>
                        </a:spcBef>
                        <a:defRPr sz="2000" kern="1200">
                          <a:solidFill>
                            <a:schemeClr val="tx1"/>
                          </a:solidFill>
                          <a:latin typeface="Arial" charset="0"/>
                          <a:ea typeface="Arial" charset="0"/>
                          <a:cs typeface="Arial" charset="0"/>
                        </a:defRPr>
                      </a:lvl3pPr>
                      <a:lvl4pPr marL="1600200" indent="-228600" algn="l" defTabSz="914400" rtl="0" eaLnBrk="1" latinLnBrk="0" hangingPunct="1">
                        <a:spcBef>
                          <a:spcPct val="20000"/>
                        </a:spcBef>
                        <a:defRPr sz="1800" kern="1200">
                          <a:solidFill>
                            <a:schemeClr val="tx1"/>
                          </a:solidFill>
                          <a:latin typeface="Arial" charset="0"/>
                          <a:ea typeface="Arial" charset="0"/>
                          <a:cs typeface="Arial" charset="0"/>
                        </a:defRPr>
                      </a:lvl4pPr>
                      <a:lvl5pPr marL="2057400" indent="-228600" algn="l" defTabSz="914400" rtl="0" eaLnBrk="1" latinLnBrk="0" hangingPunct="1">
                        <a:spcBef>
                          <a:spcPct val="20000"/>
                        </a:spcBef>
                        <a:defRPr sz="1800" kern="1200">
                          <a:solidFill>
                            <a:schemeClr val="tx1"/>
                          </a:solidFill>
                          <a:latin typeface="Arial" charset="0"/>
                          <a:ea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fr-FR" altLang="fr-FR" sz="1500" b="0" i="0" u="none" strike="noStrike" cap="none" normalizeH="0" baseline="0">
                        <a:ln>
                          <a:noFill/>
                        </a:ln>
                        <a:solidFill>
                          <a:srgbClr val="000000"/>
                        </a:solidFill>
                        <a:effectLst/>
                        <a:latin typeface="Arial" charset="0"/>
                        <a:ea typeface="MS PGothic" charset="-128"/>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fr-FR" altLang="fr-FR" sz="1500" b="0" i="0" u="none" strike="noStrike" cap="none" normalizeH="0" baseline="0">
                          <a:ln>
                            <a:noFill/>
                          </a:ln>
                          <a:solidFill>
                            <a:srgbClr val="000000"/>
                          </a:solidFill>
                          <a:effectLst/>
                          <a:latin typeface="Arial" charset="0"/>
                          <a:ea typeface="MS PGothic" charset="-128"/>
                        </a:rPr>
                        <a:t>0%</a:t>
                      </a:r>
                      <a:endParaRPr kumimoji="0" lang="fr-FR" altLang="fr-FR" sz="1500" b="0" i="0" u="none" strike="noStrike" cap="none" normalizeH="0" baseline="0">
                        <a:ln>
                          <a:noFill/>
                        </a:ln>
                        <a:solidFill>
                          <a:schemeClr val="tx1"/>
                        </a:solidFill>
                        <a:effectLst/>
                        <a:latin typeface="Arial" charset="0"/>
                        <a:ea typeface="MS PGothic"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64214">
                <a:tc vMerge="1">
                  <a:txBody>
                    <a:bodyPr/>
                    <a:lstStyle/>
                    <a:p>
                      <a:endParaRPr lang="fr-FR"/>
                    </a:p>
                  </a:txBody>
                  <a:tcPr/>
                </a:tc>
                <a:tc>
                  <a:txBody>
                    <a:bodyPr/>
                    <a:lstStyle>
                      <a:lvl1pPr marL="0" algn="l" defTabSz="914400" rtl="0" eaLnBrk="1" latinLnBrk="0" hangingPunct="1">
                        <a:spcBef>
                          <a:spcPct val="20000"/>
                        </a:spcBef>
                        <a:defRPr sz="2800" kern="1200">
                          <a:solidFill>
                            <a:schemeClr val="tx1"/>
                          </a:solidFill>
                          <a:latin typeface="Arial" charset="0"/>
                          <a:ea typeface="MS PGothic" charset="-128"/>
                          <a:cs typeface="Arial" charset="0"/>
                        </a:defRPr>
                      </a:lvl1pPr>
                      <a:lvl2pPr marL="742950" indent="-285750" algn="l" defTabSz="914400" rtl="0" eaLnBrk="1" latinLnBrk="0" hangingPunct="1">
                        <a:spcBef>
                          <a:spcPct val="20000"/>
                        </a:spcBef>
                        <a:defRPr sz="2400" kern="1200">
                          <a:solidFill>
                            <a:schemeClr val="tx1"/>
                          </a:solidFill>
                          <a:latin typeface="Arial" charset="0"/>
                          <a:ea typeface="Arial" charset="0"/>
                          <a:cs typeface="Arial" charset="0"/>
                        </a:defRPr>
                      </a:lvl2pPr>
                      <a:lvl3pPr marL="1143000" indent="-228600" algn="l" defTabSz="914400" rtl="0" eaLnBrk="1" latinLnBrk="0" hangingPunct="1">
                        <a:spcBef>
                          <a:spcPct val="20000"/>
                        </a:spcBef>
                        <a:defRPr sz="2000" kern="1200">
                          <a:solidFill>
                            <a:schemeClr val="tx1"/>
                          </a:solidFill>
                          <a:latin typeface="Arial" charset="0"/>
                          <a:ea typeface="Arial" charset="0"/>
                          <a:cs typeface="Arial" charset="0"/>
                        </a:defRPr>
                      </a:lvl3pPr>
                      <a:lvl4pPr marL="1600200" indent="-228600" algn="l" defTabSz="914400" rtl="0" eaLnBrk="1" latinLnBrk="0" hangingPunct="1">
                        <a:spcBef>
                          <a:spcPct val="20000"/>
                        </a:spcBef>
                        <a:defRPr sz="1800" kern="1200">
                          <a:solidFill>
                            <a:schemeClr val="tx1"/>
                          </a:solidFill>
                          <a:latin typeface="Arial" charset="0"/>
                          <a:ea typeface="Arial" charset="0"/>
                          <a:cs typeface="Arial" charset="0"/>
                        </a:defRPr>
                      </a:lvl4pPr>
                      <a:lvl5pPr marL="2057400" indent="-228600" algn="l" defTabSz="914400" rtl="0" eaLnBrk="1" latinLnBrk="0" hangingPunct="1">
                        <a:spcBef>
                          <a:spcPct val="20000"/>
                        </a:spcBef>
                        <a:defRPr sz="1800" kern="1200">
                          <a:solidFill>
                            <a:schemeClr val="tx1"/>
                          </a:solidFill>
                          <a:latin typeface="Arial" charset="0"/>
                          <a:ea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fr-FR" altLang="fr-FR" sz="1500" b="0" i="0" u="none" strike="noStrike" cap="none" normalizeH="0" baseline="0">
                          <a:ln>
                            <a:noFill/>
                          </a:ln>
                          <a:solidFill>
                            <a:srgbClr val="000000"/>
                          </a:solidFill>
                          <a:effectLst/>
                          <a:latin typeface="Arial" charset="0"/>
                          <a:ea typeface="MS PGothic" charset="-128"/>
                        </a:rPr>
                        <a:t>A : Charte GIRE</a:t>
                      </a:r>
                      <a:endParaRPr kumimoji="0" lang="fr-FR" altLang="fr-FR" sz="1500" b="0" i="0" u="none" strike="noStrike" cap="none" normalizeH="0" baseline="0">
                        <a:ln>
                          <a:noFill/>
                        </a:ln>
                        <a:solidFill>
                          <a:schemeClr val="tx1"/>
                        </a:solidFill>
                        <a:effectLst/>
                        <a:latin typeface="Arial" charset="0"/>
                        <a:ea typeface="MS PGothic"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defRPr sz="2800" kern="1200">
                          <a:solidFill>
                            <a:schemeClr val="tx1"/>
                          </a:solidFill>
                          <a:latin typeface="Arial" charset="0"/>
                          <a:ea typeface="MS PGothic" charset="-128"/>
                          <a:cs typeface="Arial" charset="0"/>
                        </a:defRPr>
                      </a:lvl1pPr>
                      <a:lvl2pPr marL="742950" indent="-285750" algn="l" defTabSz="914400" rtl="0" eaLnBrk="1" latinLnBrk="0" hangingPunct="1">
                        <a:spcBef>
                          <a:spcPct val="20000"/>
                        </a:spcBef>
                        <a:defRPr sz="2400" kern="1200">
                          <a:solidFill>
                            <a:schemeClr val="tx1"/>
                          </a:solidFill>
                          <a:latin typeface="Arial" charset="0"/>
                          <a:ea typeface="Arial" charset="0"/>
                          <a:cs typeface="Arial" charset="0"/>
                        </a:defRPr>
                      </a:lvl2pPr>
                      <a:lvl3pPr marL="1143000" indent="-228600" algn="l" defTabSz="914400" rtl="0" eaLnBrk="1" latinLnBrk="0" hangingPunct="1">
                        <a:spcBef>
                          <a:spcPct val="20000"/>
                        </a:spcBef>
                        <a:defRPr sz="2000" kern="1200">
                          <a:solidFill>
                            <a:schemeClr val="tx1"/>
                          </a:solidFill>
                          <a:latin typeface="Arial" charset="0"/>
                          <a:ea typeface="Arial" charset="0"/>
                          <a:cs typeface="Arial" charset="0"/>
                        </a:defRPr>
                      </a:lvl3pPr>
                      <a:lvl4pPr marL="1600200" indent="-228600" algn="l" defTabSz="914400" rtl="0" eaLnBrk="1" latinLnBrk="0" hangingPunct="1">
                        <a:spcBef>
                          <a:spcPct val="20000"/>
                        </a:spcBef>
                        <a:defRPr sz="1800" kern="1200">
                          <a:solidFill>
                            <a:schemeClr val="tx1"/>
                          </a:solidFill>
                          <a:latin typeface="Arial" charset="0"/>
                          <a:ea typeface="Arial" charset="0"/>
                          <a:cs typeface="Arial" charset="0"/>
                        </a:defRPr>
                      </a:lvl4pPr>
                      <a:lvl5pPr marL="2057400" indent="-228600" algn="l" defTabSz="914400" rtl="0" eaLnBrk="1" latinLnBrk="0" hangingPunct="1">
                        <a:spcBef>
                          <a:spcPct val="20000"/>
                        </a:spcBef>
                        <a:defRPr sz="1800" kern="1200">
                          <a:solidFill>
                            <a:schemeClr val="tx1"/>
                          </a:solidFill>
                          <a:latin typeface="Arial" charset="0"/>
                          <a:ea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fr-FR" altLang="fr-FR" sz="1500" b="0" i="0" u="none" strike="noStrike" cap="none" normalizeH="0" baseline="0">
                          <a:ln>
                            <a:noFill/>
                          </a:ln>
                          <a:solidFill>
                            <a:srgbClr val="000000"/>
                          </a:solidFill>
                          <a:effectLst/>
                          <a:latin typeface="Arial" charset="0"/>
                          <a:ea typeface="MS PGothic" charset="-128"/>
                        </a:rPr>
                        <a:t>0%</a:t>
                      </a:r>
                      <a:endParaRPr kumimoji="0" lang="fr-FR" altLang="fr-FR" sz="1500" b="0" i="0" u="none" strike="noStrike" cap="none" normalizeH="0" baseline="0">
                        <a:ln>
                          <a:noFill/>
                        </a:ln>
                        <a:solidFill>
                          <a:schemeClr val="tx1"/>
                        </a:solidFill>
                        <a:effectLst/>
                        <a:latin typeface="Arial" charset="0"/>
                        <a:ea typeface="MS PGothic"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523161">
                <a:tc vMerge="1">
                  <a:txBody>
                    <a:bodyPr/>
                    <a:lstStyle/>
                    <a:p>
                      <a:endParaRPr lang="fr-FR"/>
                    </a:p>
                  </a:txBody>
                  <a:tcPr/>
                </a:tc>
                <a:tc>
                  <a:txBody>
                    <a:bodyPr/>
                    <a:lstStyle>
                      <a:lvl1pPr marL="0" algn="l" defTabSz="914400" rtl="0" eaLnBrk="1" latinLnBrk="0" hangingPunct="1">
                        <a:spcBef>
                          <a:spcPct val="20000"/>
                        </a:spcBef>
                        <a:defRPr sz="2800" kern="1200">
                          <a:solidFill>
                            <a:schemeClr val="tx1"/>
                          </a:solidFill>
                          <a:latin typeface="Arial" charset="0"/>
                          <a:ea typeface="MS PGothic" charset="-128"/>
                          <a:cs typeface="Arial" charset="0"/>
                        </a:defRPr>
                      </a:lvl1pPr>
                      <a:lvl2pPr marL="742950" indent="-285750" algn="l" defTabSz="914400" rtl="0" eaLnBrk="1" latinLnBrk="0" hangingPunct="1">
                        <a:spcBef>
                          <a:spcPct val="20000"/>
                        </a:spcBef>
                        <a:defRPr sz="2400" kern="1200">
                          <a:solidFill>
                            <a:schemeClr val="tx1"/>
                          </a:solidFill>
                          <a:latin typeface="Arial" charset="0"/>
                          <a:ea typeface="Arial" charset="0"/>
                          <a:cs typeface="Arial" charset="0"/>
                        </a:defRPr>
                      </a:lvl2pPr>
                      <a:lvl3pPr marL="1143000" indent="-228600" algn="l" defTabSz="914400" rtl="0" eaLnBrk="1" latinLnBrk="0" hangingPunct="1">
                        <a:spcBef>
                          <a:spcPct val="20000"/>
                        </a:spcBef>
                        <a:defRPr sz="2000" kern="1200">
                          <a:solidFill>
                            <a:schemeClr val="tx1"/>
                          </a:solidFill>
                          <a:latin typeface="Arial" charset="0"/>
                          <a:ea typeface="Arial" charset="0"/>
                          <a:cs typeface="Arial" charset="0"/>
                        </a:defRPr>
                      </a:lvl3pPr>
                      <a:lvl4pPr marL="1600200" indent="-228600" algn="l" defTabSz="914400" rtl="0" eaLnBrk="1" latinLnBrk="0" hangingPunct="1">
                        <a:spcBef>
                          <a:spcPct val="20000"/>
                        </a:spcBef>
                        <a:defRPr sz="1800" kern="1200">
                          <a:solidFill>
                            <a:schemeClr val="tx1"/>
                          </a:solidFill>
                          <a:latin typeface="Arial" charset="0"/>
                          <a:ea typeface="Arial" charset="0"/>
                          <a:cs typeface="Arial" charset="0"/>
                        </a:defRPr>
                      </a:lvl4pPr>
                      <a:lvl5pPr marL="2057400" indent="-228600" algn="l" defTabSz="914400" rtl="0" eaLnBrk="1" latinLnBrk="0" hangingPunct="1">
                        <a:spcBef>
                          <a:spcPct val="20000"/>
                        </a:spcBef>
                        <a:defRPr sz="1800" kern="1200">
                          <a:solidFill>
                            <a:schemeClr val="tx1"/>
                          </a:solidFill>
                          <a:latin typeface="Arial" charset="0"/>
                          <a:ea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fr-FR" altLang="fr-FR" sz="1500" b="0" i="0" u="none" strike="noStrike" cap="none" normalizeH="0" baseline="0" dirty="0">
                          <a:ln>
                            <a:noFill/>
                          </a:ln>
                          <a:solidFill>
                            <a:srgbClr val="000000"/>
                          </a:solidFill>
                          <a:effectLst/>
                          <a:latin typeface="Arial" charset="0"/>
                          <a:ea typeface="MS PGothic" charset="-128"/>
                        </a:rPr>
                        <a:t>H : Politique nationale sur les zones humides</a:t>
                      </a:r>
                      <a:endParaRPr kumimoji="0" lang="fr-FR" altLang="fr-FR" sz="1500" b="0" i="0" u="none" strike="noStrike" cap="none" normalizeH="0" baseline="0" dirty="0">
                        <a:ln>
                          <a:noFill/>
                        </a:ln>
                        <a:solidFill>
                          <a:schemeClr val="tx1"/>
                        </a:solidFill>
                        <a:effectLst/>
                        <a:latin typeface="Arial" charset="0"/>
                        <a:ea typeface="MS PGothic"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defRPr sz="2800" kern="1200">
                          <a:solidFill>
                            <a:schemeClr val="tx1"/>
                          </a:solidFill>
                          <a:latin typeface="Arial" charset="0"/>
                          <a:ea typeface="MS PGothic" charset="-128"/>
                          <a:cs typeface="Arial" charset="0"/>
                        </a:defRPr>
                      </a:lvl1pPr>
                      <a:lvl2pPr marL="742950" indent="-285750" algn="l" defTabSz="914400" rtl="0" eaLnBrk="1" latinLnBrk="0" hangingPunct="1">
                        <a:spcBef>
                          <a:spcPct val="20000"/>
                        </a:spcBef>
                        <a:defRPr sz="2400" kern="1200">
                          <a:solidFill>
                            <a:schemeClr val="tx1"/>
                          </a:solidFill>
                          <a:latin typeface="Arial" charset="0"/>
                          <a:ea typeface="Arial" charset="0"/>
                          <a:cs typeface="Arial" charset="0"/>
                        </a:defRPr>
                      </a:lvl2pPr>
                      <a:lvl3pPr marL="1143000" indent="-228600" algn="l" defTabSz="914400" rtl="0" eaLnBrk="1" latinLnBrk="0" hangingPunct="1">
                        <a:spcBef>
                          <a:spcPct val="20000"/>
                        </a:spcBef>
                        <a:defRPr sz="2000" kern="1200">
                          <a:solidFill>
                            <a:schemeClr val="tx1"/>
                          </a:solidFill>
                          <a:latin typeface="Arial" charset="0"/>
                          <a:ea typeface="Arial" charset="0"/>
                          <a:cs typeface="Arial" charset="0"/>
                        </a:defRPr>
                      </a:lvl3pPr>
                      <a:lvl4pPr marL="1600200" indent="-228600" algn="l" defTabSz="914400" rtl="0" eaLnBrk="1" latinLnBrk="0" hangingPunct="1">
                        <a:spcBef>
                          <a:spcPct val="20000"/>
                        </a:spcBef>
                        <a:defRPr sz="1800" kern="1200">
                          <a:solidFill>
                            <a:schemeClr val="tx1"/>
                          </a:solidFill>
                          <a:latin typeface="Arial" charset="0"/>
                          <a:ea typeface="Arial" charset="0"/>
                          <a:cs typeface="Arial" charset="0"/>
                        </a:defRPr>
                      </a:lvl4pPr>
                      <a:lvl5pPr marL="2057400" indent="-228600" algn="l" defTabSz="914400" rtl="0" eaLnBrk="1" latinLnBrk="0" hangingPunct="1">
                        <a:spcBef>
                          <a:spcPct val="20000"/>
                        </a:spcBef>
                        <a:defRPr sz="1800" kern="1200">
                          <a:solidFill>
                            <a:schemeClr val="tx1"/>
                          </a:solidFill>
                          <a:latin typeface="Arial" charset="0"/>
                          <a:ea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fr-FR" altLang="fr-FR" sz="1500" b="0" i="0" u="none" strike="noStrike" cap="none" normalizeH="0" baseline="0" dirty="0">
                        <a:ln>
                          <a:noFill/>
                        </a:ln>
                        <a:solidFill>
                          <a:srgbClr val="FF0000"/>
                        </a:solidFill>
                        <a:effectLst/>
                        <a:latin typeface="Arial" charset="0"/>
                        <a:ea typeface="MS PGothic" charset="-128"/>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fr-FR" altLang="fr-FR" sz="1500" b="0" i="0" u="none" strike="noStrike" cap="none" normalizeH="0" baseline="0" dirty="0">
                          <a:ln>
                            <a:noFill/>
                          </a:ln>
                          <a:solidFill>
                            <a:srgbClr val="FF0000"/>
                          </a:solidFill>
                          <a:effectLst/>
                          <a:latin typeface="Arial" charset="0"/>
                          <a:ea typeface="MS PGothic" charset="-128"/>
                        </a:rPr>
                        <a:t>Non évalué</a:t>
                      </a:r>
                      <a:endParaRPr kumimoji="0" lang="fr-FR" altLang="fr-FR" sz="1500" b="0" i="0" u="none" strike="noStrike" cap="none" normalizeH="0" baseline="0" dirty="0">
                        <a:ln>
                          <a:noFill/>
                        </a:ln>
                        <a:solidFill>
                          <a:schemeClr val="tx1"/>
                        </a:solidFill>
                        <a:effectLst/>
                        <a:latin typeface="Arial" charset="0"/>
                        <a:ea typeface="MS PGothic"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graphicFrame>
        <p:nvGraphicFramePr>
          <p:cNvPr id="9" name="Tableau 8">
            <a:extLst>
              <a:ext uri="{FF2B5EF4-FFF2-40B4-BE49-F238E27FC236}">
                <a16:creationId xmlns:a16="http://schemas.microsoft.com/office/drawing/2014/main" xmlns="" id="{42AD3D96-0B59-4BAF-8FA2-384E9920AC1D}"/>
              </a:ext>
            </a:extLst>
          </p:cNvPr>
          <p:cNvGraphicFramePr>
            <a:graphicFrameLocks noGrp="1"/>
          </p:cNvGraphicFramePr>
          <p:nvPr>
            <p:extLst>
              <p:ext uri="{D42A27DB-BD31-4B8C-83A1-F6EECF244321}">
                <p14:modId xmlns:p14="http://schemas.microsoft.com/office/powerpoint/2010/main" val="1409832091"/>
              </p:ext>
            </p:extLst>
          </p:nvPr>
        </p:nvGraphicFramePr>
        <p:xfrm>
          <a:off x="740735" y="4956544"/>
          <a:ext cx="10370289" cy="1577340"/>
        </p:xfrm>
        <a:graphic>
          <a:graphicData uri="http://schemas.openxmlformats.org/drawingml/2006/table">
            <a:tbl>
              <a:tblPr/>
              <a:tblGrid>
                <a:gridCol w="2875794">
                  <a:extLst>
                    <a:ext uri="{9D8B030D-6E8A-4147-A177-3AD203B41FA5}">
                      <a16:colId xmlns:a16="http://schemas.microsoft.com/office/drawing/2014/main" xmlns="" val="20000"/>
                    </a:ext>
                  </a:extLst>
                </a:gridCol>
                <a:gridCol w="6448751">
                  <a:extLst>
                    <a:ext uri="{9D8B030D-6E8A-4147-A177-3AD203B41FA5}">
                      <a16:colId xmlns:a16="http://schemas.microsoft.com/office/drawing/2014/main" xmlns="" val="20001"/>
                    </a:ext>
                  </a:extLst>
                </a:gridCol>
                <a:gridCol w="1045744">
                  <a:extLst>
                    <a:ext uri="{9D8B030D-6E8A-4147-A177-3AD203B41FA5}">
                      <a16:colId xmlns:a16="http://schemas.microsoft.com/office/drawing/2014/main" xmlns="" val="20002"/>
                    </a:ext>
                  </a:extLst>
                </a:gridCol>
              </a:tblGrid>
              <a:tr h="1072119">
                <a:tc>
                  <a:txBody>
                    <a:bodyPr/>
                    <a:lstStyle>
                      <a:lvl1pPr marL="0" algn="l" defTabSz="914400" rtl="0" eaLnBrk="1" latinLnBrk="0" hangingPunct="1">
                        <a:spcBef>
                          <a:spcPct val="20000"/>
                        </a:spcBef>
                        <a:defRPr sz="2800" kern="1200">
                          <a:solidFill>
                            <a:schemeClr val="tx1"/>
                          </a:solidFill>
                          <a:latin typeface="Arial" charset="0"/>
                          <a:ea typeface="MS PGothic" charset="-128"/>
                          <a:cs typeface="Arial" charset="0"/>
                        </a:defRPr>
                      </a:lvl1pPr>
                      <a:lvl2pPr marL="742950" indent="-285750" algn="l" defTabSz="914400" rtl="0" eaLnBrk="1" latinLnBrk="0" hangingPunct="1">
                        <a:spcBef>
                          <a:spcPct val="20000"/>
                        </a:spcBef>
                        <a:defRPr sz="2400" kern="1200">
                          <a:solidFill>
                            <a:schemeClr val="tx1"/>
                          </a:solidFill>
                          <a:latin typeface="Arial" charset="0"/>
                          <a:ea typeface="Arial" charset="0"/>
                          <a:cs typeface="Arial" charset="0"/>
                        </a:defRPr>
                      </a:lvl2pPr>
                      <a:lvl3pPr marL="1143000" indent="-228600" algn="l" defTabSz="914400" rtl="0" eaLnBrk="1" latinLnBrk="0" hangingPunct="1">
                        <a:spcBef>
                          <a:spcPct val="20000"/>
                        </a:spcBef>
                        <a:defRPr sz="2000" kern="1200">
                          <a:solidFill>
                            <a:schemeClr val="tx1"/>
                          </a:solidFill>
                          <a:latin typeface="Arial" charset="0"/>
                          <a:ea typeface="Arial" charset="0"/>
                          <a:cs typeface="Arial" charset="0"/>
                        </a:defRPr>
                      </a:lvl3pPr>
                      <a:lvl4pPr marL="1600200" indent="-228600" algn="l" defTabSz="914400" rtl="0" eaLnBrk="1" latinLnBrk="0" hangingPunct="1">
                        <a:spcBef>
                          <a:spcPct val="20000"/>
                        </a:spcBef>
                        <a:defRPr sz="1800" kern="1200">
                          <a:solidFill>
                            <a:schemeClr val="tx1"/>
                          </a:solidFill>
                          <a:latin typeface="Arial" charset="0"/>
                          <a:ea typeface="Arial" charset="0"/>
                          <a:cs typeface="Arial" charset="0"/>
                        </a:defRPr>
                      </a:lvl4pPr>
                      <a:lvl5pPr marL="2057400" indent="-228600" algn="l" defTabSz="914400" rtl="0" eaLnBrk="1" latinLnBrk="0" hangingPunct="1">
                        <a:spcBef>
                          <a:spcPct val="20000"/>
                        </a:spcBef>
                        <a:defRPr sz="1800" kern="1200">
                          <a:solidFill>
                            <a:schemeClr val="tx1"/>
                          </a:solidFill>
                          <a:latin typeface="Arial" charset="0"/>
                          <a:ea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fr-FR" altLang="fr-FR" sz="1500" b="1" i="0" u="none" strike="noStrike" cap="none" normalizeH="0" baseline="0" dirty="0">
                          <a:ln>
                            <a:noFill/>
                          </a:ln>
                          <a:solidFill>
                            <a:srgbClr val="000000"/>
                          </a:solidFill>
                          <a:effectLst/>
                          <a:latin typeface="Arial" charset="0"/>
                          <a:ea typeface="MS PGothic" charset="-128"/>
                        </a:rPr>
                        <a:t>Axe3 :</a:t>
                      </a:r>
                      <a:r>
                        <a:rPr kumimoji="0" lang="fr-FR" altLang="fr-FR" sz="1500" b="0" i="0" u="none" strike="noStrike" cap="none" normalizeH="0" baseline="0" dirty="0">
                          <a:ln>
                            <a:noFill/>
                          </a:ln>
                          <a:solidFill>
                            <a:srgbClr val="000000"/>
                          </a:solidFill>
                          <a:effectLst/>
                          <a:latin typeface="Arial" charset="0"/>
                          <a:ea typeface="MS PGothic" charset="-128"/>
                        </a:rPr>
                        <a:t> Améliorer la communication, l</a:t>
                      </a:r>
                      <a:r>
                        <a:rPr kumimoji="0" lang="ja-JP" altLang="fr-FR" sz="1500" b="0" i="0" u="none" strike="noStrike" cap="none" normalizeH="0" baseline="0" dirty="0">
                          <a:ln>
                            <a:noFill/>
                          </a:ln>
                          <a:solidFill>
                            <a:srgbClr val="000000"/>
                          </a:solidFill>
                          <a:effectLst/>
                          <a:latin typeface="Arial" charset="0"/>
                          <a:ea typeface="MS PGothic" charset="-128"/>
                        </a:rPr>
                        <a:t>’</a:t>
                      </a:r>
                      <a:r>
                        <a:rPr kumimoji="0" lang="fr-FR" altLang="ja-JP" sz="1500" b="0" i="0" u="none" strike="noStrike" cap="none" normalizeH="0" baseline="0" dirty="0">
                          <a:ln>
                            <a:noFill/>
                          </a:ln>
                          <a:solidFill>
                            <a:srgbClr val="000000"/>
                          </a:solidFill>
                          <a:effectLst/>
                          <a:latin typeface="Arial" charset="0"/>
                          <a:ea typeface="MS PGothic" charset="-128"/>
                        </a:rPr>
                        <a:t>information, l</a:t>
                      </a:r>
                      <a:r>
                        <a:rPr kumimoji="0" lang="ja-JP" altLang="fr-FR" sz="1500" b="0" i="0" u="none" strike="noStrike" cap="none" normalizeH="0" baseline="0" dirty="0">
                          <a:ln>
                            <a:noFill/>
                          </a:ln>
                          <a:solidFill>
                            <a:srgbClr val="000000"/>
                          </a:solidFill>
                          <a:effectLst/>
                          <a:latin typeface="Arial" charset="0"/>
                          <a:ea typeface="MS PGothic" charset="-128"/>
                        </a:rPr>
                        <a:t>’</a:t>
                      </a:r>
                      <a:r>
                        <a:rPr kumimoji="0" lang="fr-FR" altLang="ja-JP" sz="1500" b="0" i="0" u="none" strike="noStrike" cap="none" normalizeH="0" baseline="0" dirty="0">
                          <a:ln>
                            <a:noFill/>
                          </a:ln>
                          <a:solidFill>
                            <a:srgbClr val="000000"/>
                          </a:solidFill>
                          <a:effectLst/>
                          <a:latin typeface="Arial" charset="0"/>
                          <a:ea typeface="MS PGothic" charset="-128"/>
                        </a:rPr>
                        <a:t>éduction et la sensibilisation sur l</a:t>
                      </a:r>
                      <a:r>
                        <a:rPr kumimoji="0" lang="ja-JP" altLang="fr-FR" sz="1500" b="0" i="0" u="none" strike="noStrike" cap="none" normalizeH="0" baseline="0" dirty="0">
                          <a:ln>
                            <a:noFill/>
                          </a:ln>
                          <a:solidFill>
                            <a:srgbClr val="000000"/>
                          </a:solidFill>
                          <a:effectLst/>
                          <a:latin typeface="Arial" charset="0"/>
                          <a:ea typeface="MS PGothic" charset="-128"/>
                        </a:rPr>
                        <a:t>’</a:t>
                      </a:r>
                      <a:r>
                        <a:rPr kumimoji="0" lang="fr-FR" altLang="ja-JP" sz="1500" b="0" i="0" u="none" strike="noStrike" cap="none" normalizeH="0" baseline="0" dirty="0">
                          <a:ln>
                            <a:noFill/>
                          </a:ln>
                          <a:solidFill>
                            <a:srgbClr val="000000"/>
                          </a:solidFill>
                          <a:effectLst/>
                          <a:latin typeface="Arial" charset="0"/>
                          <a:ea typeface="MS PGothic" charset="-128"/>
                        </a:rPr>
                        <a:t>eau</a:t>
                      </a:r>
                    </a:p>
                    <a:p>
                      <a:pPr marL="0" marR="0" lvl="0" indent="0" algn="just" defTabSz="914400" rtl="0" eaLnBrk="1" fontAlgn="base" latinLnBrk="0" hangingPunct="1">
                        <a:lnSpc>
                          <a:spcPct val="115000"/>
                        </a:lnSpc>
                        <a:spcBef>
                          <a:spcPct val="0"/>
                        </a:spcBef>
                        <a:spcAft>
                          <a:spcPct val="0"/>
                        </a:spcAft>
                        <a:buClrTx/>
                        <a:buSzTx/>
                        <a:buFontTx/>
                        <a:buNone/>
                        <a:tabLst/>
                      </a:pPr>
                      <a:r>
                        <a:rPr kumimoji="0" lang="fr-FR" altLang="fr-FR" sz="1500" b="1" i="0" u="none" strike="noStrike" cap="none" normalizeH="0" baseline="0" dirty="0">
                          <a:ln>
                            <a:noFill/>
                          </a:ln>
                          <a:solidFill>
                            <a:srgbClr val="000000"/>
                          </a:solidFill>
                          <a:effectLst/>
                          <a:latin typeface="Arial" charset="0"/>
                          <a:ea typeface="MS PGothic" charset="-128"/>
                        </a:rPr>
                        <a:t>(taux de réalisation 9 %)</a:t>
                      </a:r>
                      <a:endParaRPr kumimoji="0" lang="fr-FR" altLang="fr-FR" sz="1500" b="1" i="0" u="none" strike="noStrike" cap="none" normalizeH="0" baseline="0" dirty="0">
                        <a:ln>
                          <a:noFill/>
                        </a:ln>
                        <a:solidFill>
                          <a:schemeClr val="tx1"/>
                        </a:solidFill>
                        <a:effectLst/>
                        <a:latin typeface="Arial" charset="0"/>
                        <a:ea typeface="MS PGothic" charset="-128"/>
                      </a:endParaRPr>
                    </a:p>
                    <a:p>
                      <a:pPr marL="0" marR="0" lvl="0" indent="0" algn="just" defTabSz="914400" rtl="0" eaLnBrk="1" fontAlgn="base" latinLnBrk="0" hangingPunct="1">
                        <a:lnSpc>
                          <a:spcPct val="115000"/>
                        </a:lnSpc>
                        <a:spcBef>
                          <a:spcPct val="0"/>
                        </a:spcBef>
                        <a:spcAft>
                          <a:spcPct val="0"/>
                        </a:spcAft>
                        <a:buClrTx/>
                        <a:buSzTx/>
                        <a:buFontTx/>
                        <a:buNone/>
                        <a:tabLst/>
                      </a:pPr>
                      <a:endParaRPr kumimoji="0" lang="fr-FR" altLang="fr-FR" sz="1500" b="0" i="0" u="none" strike="noStrike" cap="none" normalizeH="0" baseline="0" dirty="0">
                        <a:ln>
                          <a:noFill/>
                        </a:ln>
                        <a:solidFill>
                          <a:srgbClr val="000000"/>
                        </a:solidFill>
                        <a:effectLst/>
                        <a:latin typeface="Arial" charset="0"/>
                        <a:ea typeface="MS PGothic"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defRPr sz="2800" kern="1200">
                          <a:solidFill>
                            <a:schemeClr val="tx1"/>
                          </a:solidFill>
                          <a:latin typeface="Arial" charset="0"/>
                          <a:ea typeface="MS PGothic" charset="-128"/>
                          <a:cs typeface="Arial" charset="0"/>
                        </a:defRPr>
                      </a:lvl1pPr>
                      <a:lvl2pPr marL="742950" indent="-285750" algn="l" defTabSz="914400" rtl="0" eaLnBrk="1" latinLnBrk="0" hangingPunct="1">
                        <a:spcBef>
                          <a:spcPct val="20000"/>
                        </a:spcBef>
                        <a:defRPr sz="2400" kern="1200">
                          <a:solidFill>
                            <a:schemeClr val="tx1"/>
                          </a:solidFill>
                          <a:latin typeface="Arial" charset="0"/>
                          <a:ea typeface="Arial" charset="0"/>
                          <a:cs typeface="Arial" charset="0"/>
                        </a:defRPr>
                      </a:lvl2pPr>
                      <a:lvl3pPr marL="1143000" indent="-228600" algn="l" defTabSz="914400" rtl="0" eaLnBrk="1" latinLnBrk="0" hangingPunct="1">
                        <a:spcBef>
                          <a:spcPct val="20000"/>
                        </a:spcBef>
                        <a:defRPr sz="2000" kern="1200">
                          <a:solidFill>
                            <a:schemeClr val="tx1"/>
                          </a:solidFill>
                          <a:latin typeface="Arial" charset="0"/>
                          <a:ea typeface="Arial" charset="0"/>
                          <a:cs typeface="Arial" charset="0"/>
                        </a:defRPr>
                      </a:lvl3pPr>
                      <a:lvl4pPr marL="1600200" indent="-228600" algn="l" defTabSz="914400" rtl="0" eaLnBrk="1" latinLnBrk="0" hangingPunct="1">
                        <a:spcBef>
                          <a:spcPct val="20000"/>
                        </a:spcBef>
                        <a:defRPr sz="1800" kern="1200">
                          <a:solidFill>
                            <a:schemeClr val="tx1"/>
                          </a:solidFill>
                          <a:latin typeface="Arial" charset="0"/>
                          <a:ea typeface="Arial" charset="0"/>
                          <a:cs typeface="Arial" charset="0"/>
                        </a:defRPr>
                      </a:lvl4pPr>
                      <a:lvl5pPr marL="2057400" indent="-228600" algn="l" defTabSz="914400" rtl="0" eaLnBrk="1" latinLnBrk="0" hangingPunct="1">
                        <a:spcBef>
                          <a:spcPct val="20000"/>
                        </a:spcBef>
                        <a:defRPr sz="1800" kern="1200">
                          <a:solidFill>
                            <a:schemeClr val="tx1"/>
                          </a:solidFill>
                          <a:latin typeface="Arial" charset="0"/>
                          <a:ea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9p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fr-FR" altLang="fr-FR" sz="1500" b="0" i="0" u="none" strike="noStrike" cap="none" normalizeH="0" baseline="0" dirty="0">
                          <a:ln>
                            <a:noFill/>
                          </a:ln>
                          <a:solidFill>
                            <a:srgbClr val="000000"/>
                          </a:solidFill>
                          <a:effectLst/>
                          <a:latin typeface="Arial" charset="0"/>
                          <a:ea typeface="MS PGothic" charset="-128"/>
                        </a:rPr>
                        <a:t>F : Programme d</a:t>
                      </a:r>
                      <a:r>
                        <a:rPr kumimoji="0" lang="ja-JP" altLang="fr-FR" sz="1500" b="0" i="0" u="none" strike="noStrike" cap="none" normalizeH="0" baseline="0" dirty="0">
                          <a:ln>
                            <a:noFill/>
                          </a:ln>
                          <a:solidFill>
                            <a:srgbClr val="000000"/>
                          </a:solidFill>
                          <a:effectLst/>
                          <a:latin typeface="Arial" charset="0"/>
                          <a:ea typeface="MS PGothic" charset="-128"/>
                        </a:rPr>
                        <a:t>’</a:t>
                      </a:r>
                      <a:r>
                        <a:rPr kumimoji="0" lang="fr-FR" altLang="ja-JP" sz="1500" b="0" i="0" u="none" strike="noStrike" cap="none" normalizeH="0" baseline="0" dirty="0">
                          <a:ln>
                            <a:noFill/>
                          </a:ln>
                          <a:solidFill>
                            <a:srgbClr val="000000"/>
                          </a:solidFill>
                          <a:effectLst/>
                          <a:latin typeface="Arial" charset="0"/>
                          <a:ea typeface="MS PGothic" charset="-128"/>
                        </a:rPr>
                        <a:t>éducation, de communication et de sensibilisation sur l</a:t>
                      </a:r>
                      <a:r>
                        <a:rPr kumimoji="0" lang="ja-JP" altLang="fr-FR" sz="1500" b="0" i="0" u="none" strike="noStrike" cap="none" normalizeH="0" baseline="0" dirty="0">
                          <a:ln>
                            <a:noFill/>
                          </a:ln>
                          <a:solidFill>
                            <a:srgbClr val="000000"/>
                          </a:solidFill>
                          <a:effectLst/>
                          <a:latin typeface="Arial" charset="0"/>
                          <a:ea typeface="MS PGothic" charset="-128"/>
                        </a:rPr>
                        <a:t>’</a:t>
                      </a:r>
                      <a:r>
                        <a:rPr kumimoji="0" lang="fr-FR" altLang="ja-JP" sz="1500" b="0" i="0" u="none" strike="noStrike" cap="none" normalizeH="0" baseline="0" dirty="0">
                          <a:ln>
                            <a:noFill/>
                          </a:ln>
                          <a:solidFill>
                            <a:srgbClr val="000000"/>
                          </a:solidFill>
                          <a:effectLst/>
                          <a:latin typeface="Arial" charset="0"/>
                          <a:ea typeface="MS PGothic" charset="-128"/>
                        </a:rPr>
                        <a:t>eau </a:t>
                      </a:r>
                      <a:endParaRPr kumimoji="0" lang="fr-FR" altLang="fr-FR" sz="1500" b="0" i="0" u="none" strike="noStrike" cap="none" normalizeH="0" baseline="0" dirty="0">
                        <a:ln>
                          <a:noFill/>
                        </a:ln>
                        <a:solidFill>
                          <a:schemeClr val="tx1"/>
                        </a:solidFill>
                        <a:effectLst/>
                        <a:latin typeface="Arial" charset="0"/>
                        <a:ea typeface="MS PGothic"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ct val="20000"/>
                        </a:spcBef>
                        <a:defRPr sz="2800" kern="1200">
                          <a:solidFill>
                            <a:schemeClr val="tx1"/>
                          </a:solidFill>
                          <a:latin typeface="Arial" charset="0"/>
                          <a:ea typeface="MS PGothic" charset="-128"/>
                          <a:cs typeface="Arial" charset="0"/>
                        </a:defRPr>
                      </a:lvl1pPr>
                      <a:lvl2pPr marL="742950" indent="-285750" algn="l" defTabSz="914400" rtl="0" eaLnBrk="1" latinLnBrk="0" hangingPunct="1">
                        <a:spcBef>
                          <a:spcPct val="20000"/>
                        </a:spcBef>
                        <a:defRPr sz="2400" kern="1200">
                          <a:solidFill>
                            <a:schemeClr val="tx1"/>
                          </a:solidFill>
                          <a:latin typeface="Arial" charset="0"/>
                          <a:ea typeface="Arial" charset="0"/>
                          <a:cs typeface="Arial" charset="0"/>
                        </a:defRPr>
                      </a:lvl2pPr>
                      <a:lvl3pPr marL="1143000" indent="-228600" algn="l" defTabSz="914400" rtl="0" eaLnBrk="1" latinLnBrk="0" hangingPunct="1">
                        <a:spcBef>
                          <a:spcPct val="20000"/>
                        </a:spcBef>
                        <a:defRPr sz="2000" kern="1200">
                          <a:solidFill>
                            <a:schemeClr val="tx1"/>
                          </a:solidFill>
                          <a:latin typeface="Arial" charset="0"/>
                          <a:ea typeface="Arial" charset="0"/>
                          <a:cs typeface="Arial" charset="0"/>
                        </a:defRPr>
                      </a:lvl3pPr>
                      <a:lvl4pPr marL="1600200" indent="-228600" algn="l" defTabSz="914400" rtl="0" eaLnBrk="1" latinLnBrk="0" hangingPunct="1">
                        <a:spcBef>
                          <a:spcPct val="20000"/>
                        </a:spcBef>
                        <a:defRPr sz="1800" kern="1200">
                          <a:solidFill>
                            <a:schemeClr val="tx1"/>
                          </a:solidFill>
                          <a:latin typeface="Arial" charset="0"/>
                          <a:ea typeface="Arial" charset="0"/>
                          <a:cs typeface="Arial" charset="0"/>
                        </a:defRPr>
                      </a:lvl4pPr>
                      <a:lvl5pPr marL="2057400" indent="-228600" algn="l" defTabSz="914400" rtl="0" eaLnBrk="1" latinLnBrk="0" hangingPunct="1">
                        <a:spcBef>
                          <a:spcPct val="20000"/>
                        </a:spcBef>
                        <a:defRPr sz="1800" kern="1200">
                          <a:solidFill>
                            <a:schemeClr val="tx1"/>
                          </a:solidFill>
                          <a:latin typeface="Arial" charset="0"/>
                          <a:ea typeface="Arial" charset="0"/>
                          <a:cs typeface="Arial" charset="0"/>
                        </a:defRPr>
                      </a:lvl5pPr>
                      <a:lvl6pPr marL="25146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6pPr>
                      <a:lvl7pPr marL="29718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7pPr>
                      <a:lvl8pPr marL="34290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8pPr>
                      <a:lvl9pPr marL="3886200" indent="-228600" algn="l" defTabSz="914400" rtl="0" eaLnBrk="0" fontAlgn="base" latinLnBrk="0" hangingPunct="0">
                        <a:spcBef>
                          <a:spcPct val="20000"/>
                        </a:spcBef>
                        <a:spcAft>
                          <a:spcPct val="0"/>
                        </a:spcAft>
                        <a:defRPr sz="1800" kern="12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15000"/>
                        </a:lnSpc>
                        <a:spcBef>
                          <a:spcPct val="0"/>
                        </a:spcBef>
                        <a:spcAft>
                          <a:spcPct val="0"/>
                        </a:spcAft>
                        <a:buClrTx/>
                        <a:buSzTx/>
                        <a:buFontTx/>
                        <a:buNone/>
                        <a:tabLst/>
                      </a:pPr>
                      <a:endParaRPr kumimoji="0" lang="fr-FR" altLang="fr-FR" sz="1500" b="0" i="0" u="none" strike="noStrike" cap="none" normalizeH="0" baseline="0" dirty="0">
                        <a:ln>
                          <a:noFill/>
                        </a:ln>
                        <a:solidFill>
                          <a:srgbClr val="000000"/>
                        </a:solidFill>
                        <a:effectLst/>
                        <a:latin typeface="Arial" charset="0"/>
                        <a:ea typeface="MS PGothic" charset="-128"/>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fr-FR" altLang="fr-FR" sz="1500" b="0" i="0" u="none" strike="noStrike" cap="none" normalizeH="0" baseline="0" dirty="0">
                          <a:ln>
                            <a:noFill/>
                          </a:ln>
                          <a:solidFill>
                            <a:srgbClr val="000000"/>
                          </a:solidFill>
                          <a:effectLst/>
                          <a:latin typeface="Arial" charset="0"/>
                          <a:ea typeface="MS PGothic" charset="-128"/>
                        </a:rPr>
                        <a:t>9%</a:t>
                      </a:r>
                      <a:endParaRPr kumimoji="0" lang="fr-FR" altLang="fr-FR" sz="1500" b="0" i="0" u="none" strike="noStrike" cap="none" normalizeH="0" baseline="0" dirty="0">
                        <a:ln>
                          <a:noFill/>
                        </a:ln>
                        <a:solidFill>
                          <a:schemeClr val="tx1"/>
                        </a:solidFill>
                        <a:effectLst/>
                        <a:latin typeface="Arial" charset="0"/>
                        <a:ea typeface="MS PGothic" charset="-128"/>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828573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96">
            <a:extLst>
              <a:ext uri="{FF2B5EF4-FFF2-40B4-BE49-F238E27FC236}">
                <a16:creationId xmlns:a16="http://schemas.microsoft.com/office/drawing/2014/main" xmlns="" id="{6F3D9A82-703C-4CDB-B6F1-D0CF746E813B}"/>
              </a:ext>
            </a:extLst>
          </p:cNvPr>
          <p:cNvSpPr>
            <a:spLocks noChangeArrowheads="1"/>
          </p:cNvSpPr>
          <p:nvPr/>
        </p:nvSpPr>
        <p:spPr bwMode="gray">
          <a:xfrm>
            <a:off x="481263" y="237380"/>
            <a:ext cx="11454062" cy="664988"/>
          </a:xfrm>
          <a:prstGeom prst="roundRect">
            <a:avLst>
              <a:gd name="adj" fmla="val 50000"/>
            </a:avLst>
          </a:prstGeom>
          <a:solidFill>
            <a:srgbClr val="CCFFFF"/>
          </a:solidFill>
          <a:ln w="28575">
            <a:solidFill>
              <a:schemeClr val="accent1"/>
            </a:solidFill>
            <a:round/>
            <a:headEnd/>
            <a:tailEnd/>
          </a:ln>
        </p:spPr>
        <p:txBody>
          <a:bodyPr wrap="none" anchor="ctr"/>
          <a:lstStyle>
            <a:lvl1pPr marL="514350" indent="-51435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indent="0">
              <a:buNone/>
              <a:defRPr/>
            </a:pPr>
            <a:r>
              <a:rPr lang="fr-FR" b="1" dirty="0">
                <a:solidFill>
                  <a:srgbClr val="0070C0"/>
                </a:solidFill>
              </a:rPr>
              <a:t>2. ANALYSE DE LA MISE EN ŒUVRE DE LA GIRE</a:t>
            </a:r>
          </a:p>
        </p:txBody>
      </p:sp>
      <p:sp>
        <p:nvSpPr>
          <p:cNvPr id="8" name="Rectangle à coins arrondis 24">
            <a:extLst>
              <a:ext uri="{FF2B5EF4-FFF2-40B4-BE49-F238E27FC236}">
                <a16:creationId xmlns:a16="http://schemas.microsoft.com/office/drawing/2014/main" xmlns="" id="{4DCD63B7-275F-494A-BC67-06B63AB5349B}"/>
              </a:ext>
            </a:extLst>
          </p:cNvPr>
          <p:cNvSpPr/>
          <p:nvPr/>
        </p:nvSpPr>
        <p:spPr bwMode="gray">
          <a:xfrm>
            <a:off x="1684997" y="989456"/>
            <a:ext cx="8449606" cy="440583"/>
          </a:xfrm>
          <a:prstGeom prst="roundRect">
            <a:avLst/>
          </a:prstGeom>
          <a:solidFill>
            <a:schemeClr val="accent4">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r>
              <a:rPr lang="fr-FR" sz="2400" b="1" dirty="0">
                <a:solidFill>
                  <a:srgbClr val="0070C0"/>
                </a:solidFill>
                <a:latin typeface="Arial" panose="020B0604020202020204" pitchFamily="34" charset="0"/>
                <a:cs typeface="Arial" panose="020B0604020202020204" pitchFamily="34" charset="0"/>
              </a:rPr>
              <a:t>2.1. Rappel du Bilan de mise en œuvre/ les conclusions </a:t>
            </a:r>
          </a:p>
        </p:txBody>
      </p:sp>
      <p:sp>
        <p:nvSpPr>
          <p:cNvPr id="10" name="Rectangle à coins arrondis 24">
            <a:extLst>
              <a:ext uri="{FF2B5EF4-FFF2-40B4-BE49-F238E27FC236}">
                <a16:creationId xmlns:a16="http://schemas.microsoft.com/office/drawing/2014/main" xmlns="" id="{97BD0E75-0C7F-4EAA-B776-50B79019736C}"/>
              </a:ext>
            </a:extLst>
          </p:cNvPr>
          <p:cNvSpPr/>
          <p:nvPr/>
        </p:nvSpPr>
        <p:spPr bwMode="gray">
          <a:xfrm>
            <a:off x="547289" y="1573265"/>
            <a:ext cx="11052837" cy="1295400"/>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just" eaLnBrk="0" fontAlgn="base" hangingPunct="0">
              <a:spcBef>
                <a:spcPct val="20000"/>
              </a:spcBef>
              <a:spcAft>
                <a:spcPct val="0"/>
              </a:spcAft>
              <a:defRPr/>
            </a:pPr>
            <a:r>
              <a:rPr lang="fr-FR" sz="2100" b="1" dirty="0">
                <a:solidFill>
                  <a:srgbClr val="0000FF"/>
                </a:solidFill>
                <a:latin typeface="Arial"/>
                <a:ea typeface="MS PGothic" panose="020B0600070205080204" pitchFamily="34" charset="-128"/>
                <a:cs typeface="Arial"/>
              </a:rPr>
              <a:t>2.1.1 Engagement Gouvernement: </a:t>
            </a:r>
          </a:p>
          <a:p>
            <a:pPr marL="285750" indent="-285750" eaLnBrk="0" fontAlgn="base" hangingPunct="0">
              <a:spcBef>
                <a:spcPct val="0"/>
              </a:spcBef>
              <a:spcAft>
                <a:spcPct val="0"/>
              </a:spcAft>
              <a:buFont typeface="Wingdings" panose="05000000000000000000" pitchFamily="2" charset="2"/>
              <a:buChar char="q"/>
              <a:defRPr/>
            </a:pPr>
            <a:r>
              <a:rPr lang="fr-FR" sz="1600" b="1" dirty="0">
                <a:solidFill>
                  <a:srgbClr val="000000"/>
                </a:solidFill>
                <a:latin typeface="Arial"/>
                <a:cs typeface="Arial"/>
              </a:rPr>
              <a:t>Organisation de plaidoyers auprès des ministères; Réunion du CTE et du CSE autour du PAGIRE ; </a:t>
            </a:r>
          </a:p>
          <a:p>
            <a:pPr marL="285750" indent="-285750" eaLnBrk="0" fontAlgn="base" hangingPunct="0">
              <a:spcBef>
                <a:spcPct val="0"/>
              </a:spcBef>
              <a:spcAft>
                <a:spcPct val="0"/>
              </a:spcAft>
              <a:buFont typeface="Wingdings" panose="05000000000000000000" pitchFamily="2" charset="2"/>
              <a:buChar char="q"/>
              <a:defRPr/>
            </a:pPr>
            <a:r>
              <a:rPr lang="fr-FR" sz="1600" b="1" dirty="0">
                <a:solidFill>
                  <a:srgbClr val="000000"/>
                </a:solidFill>
                <a:latin typeface="Arial"/>
                <a:cs typeface="Arial"/>
              </a:rPr>
              <a:t>Mise en place de la structure chargée de conduire le PAGIRE ;</a:t>
            </a:r>
          </a:p>
          <a:p>
            <a:pPr marL="285750" indent="-285750" eaLnBrk="0" fontAlgn="base" hangingPunct="0">
              <a:spcBef>
                <a:spcPct val="0"/>
              </a:spcBef>
              <a:spcAft>
                <a:spcPct val="0"/>
              </a:spcAft>
              <a:buFont typeface="Wingdings" panose="05000000000000000000" pitchFamily="2" charset="2"/>
              <a:buChar char="q"/>
              <a:defRPr/>
            </a:pPr>
            <a:r>
              <a:rPr lang="fr-FR" sz="1600" b="1" dirty="0">
                <a:solidFill>
                  <a:srgbClr val="000000"/>
                </a:solidFill>
                <a:latin typeface="Arial"/>
                <a:cs typeface="Arial"/>
              </a:rPr>
              <a:t>Présentation du PAGIRE au Conseil des Ministres et signature du décret</a:t>
            </a:r>
            <a:endParaRPr lang="fr-FR" sz="1400" b="1" dirty="0">
              <a:solidFill>
                <a:srgbClr val="000000"/>
              </a:solidFill>
              <a:latin typeface="Arial"/>
              <a:cs typeface="Arial"/>
            </a:endParaRPr>
          </a:p>
        </p:txBody>
      </p:sp>
      <p:sp>
        <p:nvSpPr>
          <p:cNvPr id="11" name="Rectangle à coins arrondis 25">
            <a:extLst>
              <a:ext uri="{FF2B5EF4-FFF2-40B4-BE49-F238E27FC236}">
                <a16:creationId xmlns:a16="http://schemas.microsoft.com/office/drawing/2014/main" xmlns="" id="{38232771-4FA9-4528-A533-7485B7CE3338}"/>
              </a:ext>
            </a:extLst>
          </p:cNvPr>
          <p:cNvSpPr/>
          <p:nvPr/>
        </p:nvSpPr>
        <p:spPr bwMode="gray">
          <a:xfrm>
            <a:off x="568556" y="2877896"/>
            <a:ext cx="11047234" cy="1150938"/>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just" eaLnBrk="0" fontAlgn="base" hangingPunct="0">
              <a:spcBef>
                <a:spcPct val="20000"/>
              </a:spcBef>
              <a:spcAft>
                <a:spcPct val="0"/>
              </a:spcAft>
              <a:defRPr/>
            </a:pPr>
            <a:r>
              <a:rPr lang="fr-FR" sz="2100" b="1" dirty="0">
                <a:solidFill>
                  <a:srgbClr val="0000FF"/>
                </a:solidFill>
                <a:latin typeface="Arial"/>
                <a:ea typeface="MS PGothic" panose="020B0600070205080204" pitchFamily="34" charset="-128"/>
                <a:cs typeface="Arial"/>
              </a:rPr>
              <a:t>2.1.2. Soutient efforts locaux d’adhésion à la GIRE: </a:t>
            </a:r>
          </a:p>
          <a:p>
            <a:pPr marL="285750" indent="-285750" algn="just" fontAlgn="base">
              <a:spcBef>
                <a:spcPct val="0"/>
              </a:spcBef>
              <a:spcAft>
                <a:spcPct val="0"/>
              </a:spcAft>
              <a:buFont typeface="Wingdings" panose="05000000000000000000" pitchFamily="2" charset="2"/>
              <a:buChar char="q"/>
              <a:defRPr/>
            </a:pPr>
            <a:r>
              <a:rPr lang="fr-SN" sz="1600" b="1" dirty="0">
                <a:solidFill>
                  <a:srgbClr val="000000"/>
                </a:solidFill>
                <a:latin typeface="Arial"/>
                <a:cs typeface="Arial"/>
              </a:rPr>
              <a:t>Développer des plateformes d’acteurs à l’échelle locale</a:t>
            </a:r>
            <a:endParaRPr lang="fr-FR" sz="1600" b="1" dirty="0">
              <a:solidFill>
                <a:srgbClr val="000000"/>
              </a:solidFill>
              <a:latin typeface="Arial"/>
              <a:cs typeface="Arial"/>
            </a:endParaRPr>
          </a:p>
          <a:p>
            <a:pPr marL="285750" indent="-285750" algn="just" fontAlgn="base">
              <a:spcBef>
                <a:spcPct val="0"/>
              </a:spcBef>
              <a:spcAft>
                <a:spcPct val="0"/>
              </a:spcAft>
              <a:buFont typeface="Wingdings" panose="05000000000000000000" pitchFamily="2" charset="2"/>
              <a:buChar char="q"/>
              <a:defRPr/>
            </a:pPr>
            <a:r>
              <a:rPr lang="fr-SN" sz="1600" b="1" dirty="0">
                <a:solidFill>
                  <a:srgbClr val="000000"/>
                </a:solidFill>
                <a:latin typeface="Arial"/>
                <a:cs typeface="Arial"/>
              </a:rPr>
              <a:t>Favoriser le partage d’expériences et renforcer davantage la connaissance sur la</a:t>
            </a:r>
            <a:endParaRPr lang="fr-FR" sz="1600" b="1" dirty="0">
              <a:solidFill>
                <a:srgbClr val="000000"/>
              </a:solidFill>
              <a:latin typeface="Arial"/>
              <a:cs typeface="Arial"/>
            </a:endParaRPr>
          </a:p>
          <a:p>
            <a:pPr algn="just" fontAlgn="base">
              <a:spcBef>
                <a:spcPct val="0"/>
              </a:spcBef>
              <a:spcAft>
                <a:spcPct val="0"/>
              </a:spcAft>
              <a:defRPr/>
            </a:pPr>
            <a:r>
              <a:rPr lang="fr-SN" sz="1600" b="1" dirty="0">
                <a:solidFill>
                  <a:srgbClr val="000000"/>
                </a:solidFill>
                <a:latin typeface="Arial"/>
                <a:cs typeface="Arial"/>
              </a:rPr>
              <a:t>GIRE par des actions de démultiplication au niveau local.</a:t>
            </a:r>
            <a:endParaRPr lang="fr-FR" sz="1600" b="1" dirty="0">
              <a:solidFill>
                <a:srgbClr val="000000"/>
              </a:solidFill>
              <a:latin typeface="Arial"/>
              <a:cs typeface="Arial"/>
            </a:endParaRPr>
          </a:p>
        </p:txBody>
      </p:sp>
      <p:sp>
        <p:nvSpPr>
          <p:cNvPr id="12" name="Rectangle à coins arrondis 26">
            <a:extLst>
              <a:ext uri="{FF2B5EF4-FFF2-40B4-BE49-F238E27FC236}">
                <a16:creationId xmlns:a16="http://schemas.microsoft.com/office/drawing/2014/main" xmlns="" id="{E7D176AB-AE34-428F-9193-E2E91034DBF0}"/>
              </a:ext>
            </a:extLst>
          </p:cNvPr>
          <p:cNvSpPr/>
          <p:nvPr/>
        </p:nvSpPr>
        <p:spPr bwMode="gray">
          <a:xfrm>
            <a:off x="563524" y="4038062"/>
            <a:ext cx="11047234" cy="1295400"/>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just" eaLnBrk="0" fontAlgn="base" hangingPunct="0">
              <a:spcBef>
                <a:spcPct val="20000"/>
              </a:spcBef>
              <a:spcAft>
                <a:spcPct val="0"/>
              </a:spcAft>
              <a:defRPr/>
            </a:pPr>
            <a:endParaRPr lang="fr-FR" sz="2100" b="1" dirty="0">
              <a:solidFill>
                <a:srgbClr val="0000FF"/>
              </a:solidFill>
              <a:latin typeface="Arial"/>
              <a:ea typeface="MS PGothic" panose="020B0600070205080204" pitchFamily="34" charset="-128"/>
              <a:cs typeface="Arial"/>
            </a:endParaRPr>
          </a:p>
          <a:p>
            <a:pPr algn="just" eaLnBrk="0" fontAlgn="base" hangingPunct="0">
              <a:spcBef>
                <a:spcPct val="20000"/>
              </a:spcBef>
              <a:spcAft>
                <a:spcPct val="0"/>
              </a:spcAft>
              <a:defRPr/>
            </a:pPr>
            <a:endParaRPr lang="fr-FR" sz="2100" b="1" dirty="0">
              <a:solidFill>
                <a:srgbClr val="0000FF"/>
              </a:solidFill>
              <a:latin typeface="Arial"/>
              <a:ea typeface="MS PGothic" panose="020B0600070205080204" pitchFamily="34" charset="-128"/>
              <a:cs typeface="Arial"/>
            </a:endParaRPr>
          </a:p>
          <a:p>
            <a:pPr algn="just" eaLnBrk="0" fontAlgn="base" hangingPunct="0">
              <a:spcBef>
                <a:spcPct val="20000"/>
              </a:spcBef>
              <a:spcAft>
                <a:spcPct val="0"/>
              </a:spcAft>
              <a:defRPr/>
            </a:pPr>
            <a:r>
              <a:rPr lang="fr-FR" sz="2100" b="1" dirty="0">
                <a:solidFill>
                  <a:srgbClr val="0000FF"/>
                </a:solidFill>
                <a:latin typeface="Arial"/>
                <a:ea typeface="MS PGothic" panose="020B0600070205080204" pitchFamily="34" charset="-128"/>
                <a:cs typeface="Arial"/>
              </a:rPr>
              <a:t>2.1.3. En matière de stratégie: </a:t>
            </a:r>
          </a:p>
          <a:p>
            <a:pPr marL="285750" indent="-285750" algn="just" fontAlgn="base">
              <a:spcBef>
                <a:spcPct val="0"/>
              </a:spcBef>
              <a:spcAft>
                <a:spcPct val="0"/>
              </a:spcAft>
              <a:buFont typeface="Wingdings" panose="05000000000000000000" pitchFamily="2" charset="2"/>
              <a:buChar char="q"/>
              <a:defRPr/>
            </a:pPr>
            <a:r>
              <a:rPr lang="fr-FR" sz="1600" b="1" dirty="0">
                <a:solidFill>
                  <a:srgbClr val="000000"/>
                </a:solidFill>
                <a:latin typeface="Arial"/>
                <a:cs typeface="Arial"/>
              </a:rPr>
              <a:t>Reposer le PAGIRE sur une vision prospective, intégrée et holistique </a:t>
            </a:r>
          </a:p>
          <a:p>
            <a:pPr marL="285750" indent="-285750" algn="just" fontAlgn="base">
              <a:spcBef>
                <a:spcPct val="0"/>
              </a:spcBef>
              <a:spcAft>
                <a:spcPct val="0"/>
              </a:spcAft>
              <a:buFont typeface="Wingdings" panose="05000000000000000000" pitchFamily="2" charset="2"/>
              <a:buChar char="q"/>
              <a:defRPr/>
            </a:pPr>
            <a:r>
              <a:rPr lang="fr-FR" sz="1600" b="1" dirty="0">
                <a:solidFill>
                  <a:srgbClr val="000000"/>
                </a:solidFill>
                <a:latin typeface="Arial"/>
                <a:cs typeface="Arial"/>
              </a:rPr>
              <a:t>Prendre en compte l’horizon du PSE, l’acte 3 de la décentralisation, les ODD et le programme sectoriel</a:t>
            </a:r>
          </a:p>
          <a:p>
            <a:pPr marL="285750" indent="-285750" algn="just" fontAlgn="base">
              <a:spcBef>
                <a:spcPct val="0"/>
              </a:spcBef>
              <a:spcAft>
                <a:spcPct val="0"/>
              </a:spcAft>
              <a:buFont typeface="Wingdings" panose="05000000000000000000" pitchFamily="2" charset="2"/>
              <a:buChar char="q"/>
              <a:defRPr/>
            </a:pPr>
            <a:r>
              <a:rPr lang="fr-FR" sz="1600" b="1" dirty="0">
                <a:solidFill>
                  <a:srgbClr val="000000"/>
                </a:solidFill>
                <a:latin typeface="Arial"/>
                <a:cs typeface="Arial"/>
              </a:rPr>
              <a:t>Prendre en compte les usages et les usagers de l’eau, le concept genre et les CC</a:t>
            </a:r>
          </a:p>
          <a:p>
            <a:pPr marL="285750" indent="-285750" algn="just" fontAlgn="base">
              <a:spcBef>
                <a:spcPct val="0"/>
              </a:spcBef>
              <a:spcAft>
                <a:spcPct val="0"/>
              </a:spcAft>
              <a:buFont typeface="Wingdings" panose="05000000000000000000" pitchFamily="2" charset="2"/>
              <a:buChar char="q"/>
              <a:defRPr/>
            </a:pPr>
            <a:r>
              <a:rPr lang="fr-FR" sz="1600" b="1" dirty="0">
                <a:solidFill>
                  <a:srgbClr val="000000"/>
                </a:solidFill>
                <a:latin typeface="Arial"/>
                <a:cs typeface="Arial"/>
              </a:rPr>
              <a:t>Modalités de mise en œuvre des stratégies  de financement à décrire</a:t>
            </a:r>
            <a:endParaRPr lang="fr-FR" sz="1600" dirty="0">
              <a:solidFill>
                <a:srgbClr val="000000"/>
              </a:solidFill>
              <a:latin typeface="Arial"/>
              <a:cs typeface="Arial"/>
            </a:endParaRPr>
          </a:p>
          <a:p>
            <a:pPr marL="285750" indent="-285750" algn="just" fontAlgn="base">
              <a:spcBef>
                <a:spcPct val="0"/>
              </a:spcBef>
              <a:spcAft>
                <a:spcPct val="0"/>
              </a:spcAft>
              <a:buFont typeface="Wingdings" panose="05000000000000000000" pitchFamily="2" charset="2"/>
              <a:buChar char="q"/>
              <a:defRPr/>
            </a:pPr>
            <a:endParaRPr lang="fr-FR" sz="1600" b="1" dirty="0">
              <a:solidFill>
                <a:srgbClr val="000000"/>
              </a:solidFill>
              <a:latin typeface="Arial"/>
              <a:cs typeface="Arial"/>
            </a:endParaRPr>
          </a:p>
          <a:p>
            <a:pPr marL="285750" indent="-285750" algn="just" fontAlgn="base">
              <a:spcBef>
                <a:spcPct val="0"/>
              </a:spcBef>
              <a:spcAft>
                <a:spcPct val="0"/>
              </a:spcAft>
              <a:buFont typeface="Wingdings" panose="05000000000000000000" pitchFamily="2" charset="2"/>
              <a:buChar char="q"/>
              <a:defRPr/>
            </a:pPr>
            <a:endParaRPr lang="fr-FR" sz="1600" b="1" dirty="0">
              <a:solidFill>
                <a:srgbClr val="000000"/>
              </a:solidFill>
              <a:latin typeface="Arial"/>
              <a:cs typeface="Arial"/>
            </a:endParaRPr>
          </a:p>
          <a:p>
            <a:pPr marL="285750" indent="-285750" algn="just" fontAlgn="base">
              <a:spcBef>
                <a:spcPct val="0"/>
              </a:spcBef>
              <a:spcAft>
                <a:spcPct val="0"/>
              </a:spcAft>
              <a:buFont typeface="Wingdings" panose="05000000000000000000" pitchFamily="2" charset="2"/>
              <a:buChar char="q"/>
              <a:defRPr/>
            </a:pPr>
            <a:endParaRPr lang="fr-FR" sz="1600" b="1" dirty="0">
              <a:solidFill>
                <a:srgbClr val="000000"/>
              </a:solidFill>
              <a:latin typeface="Arial"/>
              <a:cs typeface="Arial"/>
            </a:endParaRPr>
          </a:p>
        </p:txBody>
      </p:sp>
      <p:sp>
        <p:nvSpPr>
          <p:cNvPr id="13" name="Rectangle à coins arrondis 27">
            <a:extLst>
              <a:ext uri="{FF2B5EF4-FFF2-40B4-BE49-F238E27FC236}">
                <a16:creationId xmlns:a16="http://schemas.microsoft.com/office/drawing/2014/main" xmlns="" id="{B9F077C0-E665-4110-B9D9-79A6F231126C}"/>
              </a:ext>
            </a:extLst>
          </p:cNvPr>
          <p:cNvSpPr/>
          <p:nvPr/>
        </p:nvSpPr>
        <p:spPr bwMode="gray">
          <a:xfrm>
            <a:off x="574150" y="5348170"/>
            <a:ext cx="11047235" cy="1424765"/>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just" eaLnBrk="0" fontAlgn="base" hangingPunct="0">
              <a:spcBef>
                <a:spcPct val="20000"/>
              </a:spcBef>
              <a:spcAft>
                <a:spcPct val="0"/>
              </a:spcAft>
              <a:defRPr/>
            </a:pPr>
            <a:endParaRPr lang="fr-FR" sz="2100" b="1" dirty="0">
              <a:solidFill>
                <a:srgbClr val="0000FF"/>
              </a:solidFill>
              <a:latin typeface="Arial"/>
              <a:ea typeface="MS PGothic" panose="020B0600070205080204" pitchFamily="34" charset="-128"/>
              <a:cs typeface="Arial"/>
            </a:endParaRPr>
          </a:p>
          <a:p>
            <a:pPr algn="just" eaLnBrk="0" fontAlgn="base" hangingPunct="0">
              <a:spcBef>
                <a:spcPct val="20000"/>
              </a:spcBef>
              <a:spcAft>
                <a:spcPct val="0"/>
              </a:spcAft>
              <a:defRPr/>
            </a:pPr>
            <a:r>
              <a:rPr lang="fr-FR" sz="2100" b="1" dirty="0">
                <a:solidFill>
                  <a:srgbClr val="0000FF"/>
                </a:solidFill>
                <a:latin typeface="Arial"/>
                <a:ea typeface="MS PGothic" panose="020B0600070205080204" pitchFamily="34" charset="-128"/>
                <a:cs typeface="Arial"/>
              </a:rPr>
              <a:t>2.1.4. En matière d’ancrage institutionnel: </a:t>
            </a:r>
          </a:p>
          <a:p>
            <a:pPr marL="285750" indent="-285750" algn="just" fontAlgn="base">
              <a:spcBef>
                <a:spcPct val="0"/>
              </a:spcBef>
              <a:spcAft>
                <a:spcPct val="0"/>
              </a:spcAft>
              <a:buFont typeface="Wingdings" panose="05000000000000000000" pitchFamily="2" charset="2"/>
              <a:buChar char="q"/>
              <a:defRPr/>
            </a:pPr>
            <a:r>
              <a:rPr lang="fr-FR" sz="1600" b="1" dirty="0">
                <a:solidFill>
                  <a:srgbClr val="000000"/>
                </a:solidFill>
                <a:latin typeface="Arial"/>
                <a:cs typeface="Arial"/>
              </a:rPr>
              <a:t>Consolidation des propositions faites dans la phase1 en matière de gouvernance</a:t>
            </a:r>
          </a:p>
          <a:p>
            <a:pPr marL="285750" indent="-285750" algn="just" fontAlgn="base">
              <a:spcBef>
                <a:spcPct val="0"/>
              </a:spcBef>
              <a:spcAft>
                <a:spcPct val="0"/>
              </a:spcAft>
              <a:buFont typeface="Wingdings" panose="05000000000000000000" pitchFamily="2" charset="2"/>
              <a:buChar char="q"/>
              <a:defRPr/>
            </a:pPr>
            <a:r>
              <a:rPr lang="fr-FR" sz="1600" b="1" dirty="0">
                <a:solidFill>
                  <a:srgbClr val="000000"/>
                </a:solidFill>
                <a:latin typeface="Arial"/>
                <a:cs typeface="Arial"/>
              </a:rPr>
              <a:t>Accélération  des réformes  institutionnelles favorables à la GIRE </a:t>
            </a:r>
          </a:p>
          <a:p>
            <a:pPr marL="285750" indent="-285750" algn="just" fontAlgn="base">
              <a:spcBef>
                <a:spcPct val="0"/>
              </a:spcBef>
              <a:spcAft>
                <a:spcPct val="0"/>
              </a:spcAft>
              <a:buFont typeface="Wingdings" panose="05000000000000000000" pitchFamily="2" charset="2"/>
              <a:buChar char="q"/>
              <a:defRPr/>
            </a:pPr>
            <a:r>
              <a:rPr lang="fr-FR" sz="1600" b="1" dirty="0">
                <a:solidFill>
                  <a:srgbClr val="000000"/>
                </a:solidFill>
                <a:latin typeface="Arial"/>
                <a:cs typeface="Arial"/>
              </a:rPr>
              <a:t>Mettre en place un cadre institutionnel de coordination et de mise en œuvre plus adapté </a:t>
            </a:r>
          </a:p>
          <a:p>
            <a:pPr marL="285750" indent="-285750" algn="just" fontAlgn="base">
              <a:spcBef>
                <a:spcPct val="0"/>
              </a:spcBef>
              <a:spcAft>
                <a:spcPct val="0"/>
              </a:spcAft>
              <a:buFont typeface="Wingdings" panose="05000000000000000000" pitchFamily="2" charset="2"/>
              <a:buChar char="q"/>
              <a:defRPr/>
            </a:pPr>
            <a:r>
              <a:rPr lang="fr-FR" sz="1600" b="1" dirty="0">
                <a:solidFill>
                  <a:srgbClr val="000000"/>
                </a:solidFill>
                <a:latin typeface="Arial"/>
                <a:cs typeface="Arial"/>
              </a:rPr>
              <a:t>Rationaliser la structure organisationnelle de la gestion de l’eau au Sénégal</a:t>
            </a:r>
          </a:p>
          <a:p>
            <a:pPr marL="285750" indent="-285750" fontAlgn="base">
              <a:spcBef>
                <a:spcPct val="0"/>
              </a:spcBef>
              <a:spcAft>
                <a:spcPct val="0"/>
              </a:spcAft>
              <a:buFontTx/>
              <a:buChar char="-"/>
              <a:defRPr/>
            </a:pPr>
            <a:endParaRPr lang="fr-FR" sz="1600" dirty="0">
              <a:solidFill>
                <a:srgbClr val="000000"/>
              </a:solidFill>
              <a:latin typeface="Arial"/>
              <a:cs typeface="Arial"/>
            </a:endParaRPr>
          </a:p>
        </p:txBody>
      </p:sp>
    </p:spTree>
    <p:extLst>
      <p:ext uri="{BB962C8B-B14F-4D97-AF65-F5344CB8AC3E}">
        <p14:creationId xmlns:p14="http://schemas.microsoft.com/office/powerpoint/2010/main" val="1101368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96">
            <a:extLst>
              <a:ext uri="{FF2B5EF4-FFF2-40B4-BE49-F238E27FC236}">
                <a16:creationId xmlns:a16="http://schemas.microsoft.com/office/drawing/2014/main" xmlns="" id="{6F3D9A82-703C-4CDB-B6F1-D0CF746E813B}"/>
              </a:ext>
            </a:extLst>
          </p:cNvPr>
          <p:cNvSpPr>
            <a:spLocks noChangeArrowheads="1"/>
          </p:cNvSpPr>
          <p:nvPr/>
        </p:nvSpPr>
        <p:spPr bwMode="gray">
          <a:xfrm>
            <a:off x="481263" y="237380"/>
            <a:ext cx="11454062" cy="664988"/>
          </a:xfrm>
          <a:prstGeom prst="roundRect">
            <a:avLst>
              <a:gd name="adj" fmla="val 50000"/>
            </a:avLst>
          </a:prstGeom>
          <a:solidFill>
            <a:srgbClr val="CCFFFF"/>
          </a:solidFill>
          <a:ln w="28575">
            <a:solidFill>
              <a:schemeClr val="accent1"/>
            </a:solidFill>
            <a:round/>
            <a:headEnd/>
            <a:tailEnd/>
          </a:ln>
        </p:spPr>
        <p:txBody>
          <a:bodyPr wrap="none" anchor="ctr"/>
          <a:lstStyle>
            <a:lvl1pPr marL="514350" indent="-51435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indent="0">
              <a:buNone/>
              <a:defRPr/>
            </a:pPr>
            <a:r>
              <a:rPr lang="fr-FR" b="1" dirty="0">
                <a:solidFill>
                  <a:srgbClr val="0070C0"/>
                </a:solidFill>
              </a:rPr>
              <a:t>2. ANALYSE DE LA MISE EN ŒUVRE DE LA GIRE</a:t>
            </a:r>
          </a:p>
        </p:txBody>
      </p:sp>
      <p:sp>
        <p:nvSpPr>
          <p:cNvPr id="8" name="Rectangle à coins arrondis 24">
            <a:extLst>
              <a:ext uri="{FF2B5EF4-FFF2-40B4-BE49-F238E27FC236}">
                <a16:creationId xmlns:a16="http://schemas.microsoft.com/office/drawing/2014/main" xmlns="" id="{4DCD63B7-275F-494A-BC67-06B63AB5349B}"/>
              </a:ext>
            </a:extLst>
          </p:cNvPr>
          <p:cNvSpPr/>
          <p:nvPr/>
        </p:nvSpPr>
        <p:spPr bwMode="gray">
          <a:xfrm>
            <a:off x="1684997" y="989456"/>
            <a:ext cx="8449606" cy="440583"/>
          </a:xfrm>
          <a:prstGeom prst="roundRect">
            <a:avLst/>
          </a:prstGeom>
          <a:solidFill>
            <a:schemeClr val="accent4">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r>
              <a:rPr lang="fr-FR" sz="2400" b="1" dirty="0">
                <a:solidFill>
                  <a:srgbClr val="0070C0"/>
                </a:solidFill>
                <a:latin typeface="Arial" panose="020B0604020202020204" pitchFamily="34" charset="0"/>
                <a:cs typeface="Arial" panose="020B0604020202020204" pitchFamily="34" charset="0"/>
              </a:rPr>
              <a:t>2.1. Rappel du Bilan de mise en œuvre/ les conclusions </a:t>
            </a:r>
          </a:p>
        </p:txBody>
      </p:sp>
      <p:sp>
        <p:nvSpPr>
          <p:cNvPr id="9" name="Rectangle à coins arrondis 25">
            <a:extLst>
              <a:ext uri="{FF2B5EF4-FFF2-40B4-BE49-F238E27FC236}">
                <a16:creationId xmlns:a16="http://schemas.microsoft.com/office/drawing/2014/main" xmlns="" id="{1E731243-0FF6-4CA3-A7E4-02AE086D84B5}"/>
              </a:ext>
            </a:extLst>
          </p:cNvPr>
          <p:cNvSpPr/>
          <p:nvPr/>
        </p:nvSpPr>
        <p:spPr bwMode="gray">
          <a:xfrm>
            <a:off x="935665" y="4695496"/>
            <a:ext cx="10334847" cy="1944687"/>
          </a:xfrm>
          <a:prstGeom prst="roundRect">
            <a:avLst/>
          </a:prstGeom>
          <a:solidFill>
            <a:srgbClr val="FFFFFF"/>
          </a:solidFill>
          <a:ln w="25400" cap="flat" cmpd="sng" algn="ctr">
            <a:solidFill>
              <a:srgbClr val="333399"/>
            </a:solidFill>
            <a:prstDash val="solid"/>
            <a:headEnd/>
            <a:tailEnd/>
          </a:ln>
          <a:effectLst/>
        </p:spPr>
        <p:txBody>
          <a:bodyPr wrap="none" anchor="ctr"/>
          <a:lstStyle/>
          <a:p>
            <a:pPr marL="0" marR="0" lvl="0" indent="0" algn="just" defTabSz="914400" eaLnBrk="0" fontAlgn="base" latinLnBrk="0" hangingPunct="0">
              <a:lnSpc>
                <a:spcPct val="100000"/>
              </a:lnSpc>
              <a:spcBef>
                <a:spcPct val="20000"/>
              </a:spcBef>
              <a:spcAft>
                <a:spcPct val="0"/>
              </a:spcAft>
              <a:buClrTx/>
              <a:buSzTx/>
              <a:buFontTx/>
              <a:buNone/>
              <a:tabLst/>
              <a:defRPr/>
            </a:pPr>
            <a:r>
              <a:rPr kumimoji="0" lang="fr-FR" sz="2100" b="1" i="0" u="none" strike="noStrike" kern="0" cap="none" spc="0" normalizeH="0" baseline="0" noProof="0" dirty="0">
                <a:ln>
                  <a:noFill/>
                </a:ln>
                <a:solidFill>
                  <a:srgbClr val="0000FF"/>
                </a:solidFill>
                <a:effectLst/>
                <a:uLnTx/>
                <a:uFillTx/>
                <a:latin typeface="Arial"/>
                <a:ea typeface="MS PGothic" panose="020B0600070205080204" pitchFamily="34" charset="-128"/>
                <a:cs typeface="Arial"/>
              </a:rPr>
              <a:t>2.1.6. Efficacité du financement </a:t>
            </a:r>
          </a:p>
          <a:p>
            <a:pPr marL="285750" marR="0" lvl="0" indent="-285750" defTabSz="91440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r-FR" sz="1600" b="1" i="0" u="none" strike="noStrike" kern="0" cap="none" spc="0" normalizeH="0" baseline="0" noProof="0" dirty="0">
                <a:ln>
                  <a:noFill/>
                </a:ln>
                <a:solidFill>
                  <a:srgbClr val="000000"/>
                </a:solidFill>
                <a:effectLst/>
                <a:uLnTx/>
                <a:uFillTx/>
                <a:latin typeface="Arial"/>
                <a:ea typeface="+mn-ea"/>
                <a:cs typeface="Arial"/>
              </a:rPr>
              <a:t>Engager les concertations avec les services compétents du  MEFP</a:t>
            </a:r>
          </a:p>
          <a:p>
            <a:pPr marL="285750" marR="0" lvl="0" indent="-285750" defTabSz="91440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r-FR" sz="1600" b="1" i="0" u="none" strike="noStrike" kern="0" cap="none" spc="0" normalizeH="0" baseline="0" noProof="0" dirty="0">
                <a:ln>
                  <a:noFill/>
                </a:ln>
                <a:solidFill>
                  <a:srgbClr val="000000"/>
                </a:solidFill>
                <a:effectLst/>
                <a:uLnTx/>
                <a:uFillTx/>
                <a:latin typeface="Arial"/>
                <a:ea typeface="+mn-ea"/>
                <a:cs typeface="Arial"/>
              </a:rPr>
              <a:t>Réunir les partenaires au développement pour vendre le PAGIRE</a:t>
            </a:r>
          </a:p>
          <a:p>
            <a:pPr marL="285750" marR="0" lvl="0" indent="-285750" defTabSz="91440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r-FR" sz="1600" b="1" i="0" u="none" strike="noStrike" kern="0" cap="none" spc="0" normalizeH="0" baseline="0" noProof="0" dirty="0">
                <a:ln>
                  <a:noFill/>
                </a:ln>
                <a:solidFill>
                  <a:srgbClr val="000000"/>
                </a:solidFill>
                <a:effectLst/>
                <a:uLnTx/>
                <a:uFillTx/>
                <a:latin typeface="Arial"/>
                <a:ea typeface="+mn-ea"/>
                <a:cs typeface="Arial"/>
              </a:rPr>
              <a:t>Des efforts plus soutenus à déployer pour recouvrer plus efficacement les redevances </a:t>
            </a:r>
          </a:p>
          <a:p>
            <a:pPr marL="0" marR="0" lvl="0" indent="0" defTabSz="914400" eaLnBrk="0" fontAlgn="base" latinLnBrk="0" hangingPunct="0">
              <a:lnSpc>
                <a:spcPct val="100000"/>
              </a:lnSpc>
              <a:spcBef>
                <a:spcPct val="0"/>
              </a:spcBef>
              <a:spcAft>
                <a:spcPct val="0"/>
              </a:spcAft>
              <a:buClrTx/>
              <a:buSzTx/>
              <a:buFontTx/>
              <a:buNone/>
              <a:tabLst/>
              <a:defRPr/>
            </a:pPr>
            <a:r>
              <a:rPr kumimoji="0" lang="fr-FR" sz="1600" b="1" i="0" u="none" strike="noStrike" kern="0" cap="none" spc="0" normalizeH="0" baseline="0" noProof="0" dirty="0">
                <a:ln>
                  <a:noFill/>
                </a:ln>
                <a:solidFill>
                  <a:srgbClr val="000000"/>
                </a:solidFill>
                <a:effectLst/>
                <a:uLnTx/>
                <a:uFillTx/>
                <a:latin typeface="Arial"/>
                <a:ea typeface="+mn-ea"/>
                <a:cs typeface="Arial"/>
              </a:rPr>
              <a:t>d’exhaure et les allouer selon une clé de répartition qui tienne compte de la primauté </a:t>
            </a:r>
          </a:p>
          <a:p>
            <a:pPr marL="0" marR="0" lvl="0" indent="0" defTabSz="914400" eaLnBrk="0" fontAlgn="base" latinLnBrk="0" hangingPunct="0">
              <a:lnSpc>
                <a:spcPct val="100000"/>
              </a:lnSpc>
              <a:spcBef>
                <a:spcPct val="0"/>
              </a:spcBef>
              <a:spcAft>
                <a:spcPct val="0"/>
              </a:spcAft>
              <a:buClrTx/>
              <a:buSzTx/>
              <a:buFontTx/>
              <a:buNone/>
              <a:tabLst/>
              <a:defRPr/>
            </a:pPr>
            <a:r>
              <a:rPr kumimoji="0" lang="fr-FR" sz="1600" b="1" i="0" u="none" strike="noStrike" kern="0" cap="none" spc="0" normalizeH="0" baseline="0" noProof="0" dirty="0">
                <a:ln>
                  <a:noFill/>
                </a:ln>
                <a:solidFill>
                  <a:srgbClr val="000000"/>
                </a:solidFill>
                <a:effectLst/>
                <a:uLnTx/>
                <a:uFillTx/>
                <a:latin typeface="Arial"/>
                <a:ea typeface="+mn-ea"/>
                <a:cs typeface="Arial"/>
              </a:rPr>
              <a:t>des activités de suivi, de protection et de conservation durable des ressources en eau</a:t>
            </a:r>
          </a:p>
        </p:txBody>
      </p:sp>
      <p:sp>
        <p:nvSpPr>
          <p:cNvPr id="14" name="Rectangle à coins arrondis 5">
            <a:extLst>
              <a:ext uri="{FF2B5EF4-FFF2-40B4-BE49-F238E27FC236}">
                <a16:creationId xmlns:a16="http://schemas.microsoft.com/office/drawing/2014/main" xmlns="" id="{B9E7648A-AFD0-4E20-A4E7-B0475B73AA38}"/>
              </a:ext>
            </a:extLst>
          </p:cNvPr>
          <p:cNvSpPr/>
          <p:nvPr/>
        </p:nvSpPr>
        <p:spPr bwMode="gray">
          <a:xfrm>
            <a:off x="935665" y="1704098"/>
            <a:ext cx="10334847" cy="2952970"/>
          </a:xfrm>
          <a:prstGeom prst="roundRect">
            <a:avLst/>
          </a:prstGeom>
          <a:solidFill>
            <a:srgbClr val="FFFFFF"/>
          </a:solidFill>
          <a:ln w="25400" cap="flat" cmpd="sng" algn="ctr">
            <a:solidFill>
              <a:srgbClr val="333399"/>
            </a:solidFill>
            <a:prstDash val="solid"/>
            <a:headEnd/>
            <a:tailEnd/>
          </a:ln>
          <a:effectLst/>
        </p:spPr>
        <p:txBody>
          <a:bodyPr wrap="none" anchor="ctr"/>
          <a:lstStyle/>
          <a:p>
            <a:pPr marL="0" marR="0" lvl="0" indent="0" algn="just" defTabSz="914400" eaLnBrk="0" fontAlgn="base" latinLnBrk="0" hangingPunct="0">
              <a:lnSpc>
                <a:spcPct val="100000"/>
              </a:lnSpc>
              <a:spcBef>
                <a:spcPct val="20000"/>
              </a:spcBef>
              <a:spcAft>
                <a:spcPct val="0"/>
              </a:spcAft>
              <a:buClrTx/>
              <a:buSzTx/>
              <a:buFontTx/>
              <a:buNone/>
              <a:tabLst/>
              <a:defRPr/>
            </a:pPr>
            <a:endParaRPr kumimoji="0" lang="fr-FR" sz="2100" b="1" i="0" u="none" strike="noStrike" kern="0" cap="none" spc="0" normalizeH="0" baseline="0" noProof="0" dirty="0">
              <a:ln>
                <a:noFill/>
              </a:ln>
              <a:solidFill>
                <a:srgbClr val="0000FF"/>
              </a:solidFill>
              <a:effectLst/>
              <a:uLnTx/>
              <a:uFillTx/>
              <a:latin typeface="Arial"/>
              <a:ea typeface="MS PGothic" panose="020B0600070205080204" pitchFamily="34" charset="-128"/>
              <a:cs typeface="Arial"/>
            </a:endParaRPr>
          </a:p>
          <a:p>
            <a:pPr marL="0" marR="0" lvl="0" indent="0" algn="just" defTabSz="914400" eaLnBrk="0" fontAlgn="base" latinLnBrk="0" hangingPunct="0">
              <a:lnSpc>
                <a:spcPct val="100000"/>
              </a:lnSpc>
              <a:spcBef>
                <a:spcPct val="20000"/>
              </a:spcBef>
              <a:spcAft>
                <a:spcPct val="0"/>
              </a:spcAft>
              <a:buClrTx/>
              <a:buSzTx/>
              <a:buFontTx/>
              <a:buNone/>
              <a:tabLst/>
              <a:defRPr/>
            </a:pPr>
            <a:endParaRPr kumimoji="0" lang="fr-FR" sz="2100" b="1" i="0" u="none" strike="noStrike" kern="0" cap="none" spc="0" normalizeH="0" baseline="0" noProof="0" dirty="0">
              <a:ln>
                <a:noFill/>
              </a:ln>
              <a:solidFill>
                <a:srgbClr val="0000FF"/>
              </a:solidFill>
              <a:effectLst/>
              <a:uLnTx/>
              <a:uFillTx/>
              <a:latin typeface="Arial"/>
              <a:ea typeface="MS PGothic" panose="020B0600070205080204" pitchFamily="34" charset="-128"/>
              <a:cs typeface="Arial"/>
            </a:endParaRPr>
          </a:p>
          <a:p>
            <a:pPr marL="0" marR="0" lvl="0" indent="0" algn="just" defTabSz="914400" eaLnBrk="0" fontAlgn="base" latinLnBrk="0" hangingPunct="0">
              <a:lnSpc>
                <a:spcPct val="100000"/>
              </a:lnSpc>
              <a:spcBef>
                <a:spcPct val="20000"/>
              </a:spcBef>
              <a:spcAft>
                <a:spcPct val="0"/>
              </a:spcAft>
              <a:buClrTx/>
              <a:buSzTx/>
              <a:buFontTx/>
              <a:buNone/>
              <a:tabLst/>
              <a:defRPr/>
            </a:pPr>
            <a:endParaRPr kumimoji="0" lang="fr-FR" sz="2100" b="1" i="0" u="none" strike="noStrike" kern="0" cap="none" spc="0" normalizeH="0" baseline="0" noProof="0" dirty="0">
              <a:ln>
                <a:noFill/>
              </a:ln>
              <a:solidFill>
                <a:srgbClr val="0000FF"/>
              </a:solidFill>
              <a:effectLst/>
              <a:uLnTx/>
              <a:uFillTx/>
              <a:latin typeface="Arial"/>
              <a:ea typeface="MS PGothic" panose="020B0600070205080204" pitchFamily="34" charset="-128"/>
              <a:cs typeface="Arial"/>
            </a:endParaRPr>
          </a:p>
          <a:p>
            <a:pPr marL="0" marR="0" lvl="0" indent="0" algn="just" defTabSz="914400" eaLnBrk="0" fontAlgn="base" latinLnBrk="0" hangingPunct="0">
              <a:lnSpc>
                <a:spcPct val="100000"/>
              </a:lnSpc>
              <a:spcBef>
                <a:spcPct val="20000"/>
              </a:spcBef>
              <a:spcAft>
                <a:spcPct val="0"/>
              </a:spcAft>
              <a:buClrTx/>
              <a:buSzTx/>
              <a:buFontTx/>
              <a:buNone/>
              <a:tabLst/>
              <a:defRPr/>
            </a:pPr>
            <a:endParaRPr kumimoji="0" lang="fr-FR" sz="2100" b="1" i="0" u="none" strike="noStrike" kern="0" cap="none" spc="0" normalizeH="0" baseline="0" noProof="0" dirty="0">
              <a:ln>
                <a:noFill/>
              </a:ln>
              <a:solidFill>
                <a:srgbClr val="0000FF"/>
              </a:solidFill>
              <a:effectLst/>
              <a:uLnTx/>
              <a:uFillTx/>
              <a:latin typeface="Arial"/>
              <a:ea typeface="MS PGothic" panose="020B0600070205080204" pitchFamily="34" charset="-128"/>
              <a:cs typeface="Arial"/>
            </a:endParaRPr>
          </a:p>
          <a:p>
            <a:pPr marL="0" marR="0" lvl="0" indent="0" algn="just" defTabSz="914400" eaLnBrk="0" fontAlgn="base" latinLnBrk="0" hangingPunct="0">
              <a:lnSpc>
                <a:spcPct val="100000"/>
              </a:lnSpc>
              <a:spcBef>
                <a:spcPct val="20000"/>
              </a:spcBef>
              <a:spcAft>
                <a:spcPct val="0"/>
              </a:spcAft>
              <a:buClrTx/>
              <a:buSzTx/>
              <a:buFontTx/>
              <a:buNone/>
              <a:tabLst/>
              <a:defRPr/>
            </a:pPr>
            <a:endParaRPr kumimoji="0" lang="fr-FR" sz="2100" b="1" i="0" u="none" strike="noStrike" kern="0" cap="none" spc="0" normalizeH="0" baseline="0" noProof="0" dirty="0">
              <a:ln>
                <a:noFill/>
              </a:ln>
              <a:solidFill>
                <a:srgbClr val="0000FF"/>
              </a:solidFill>
              <a:effectLst/>
              <a:uLnTx/>
              <a:uFillTx/>
              <a:latin typeface="Arial"/>
              <a:ea typeface="MS PGothic" panose="020B0600070205080204" pitchFamily="34" charset="-128"/>
              <a:cs typeface="Arial"/>
            </a:endParaRPr>
          </a:p>
          <a:p>
            <a:pPr marL="0" marR="0" lvl="0" indent="0" algn="just" defTabSz="914400" eaLnBrk="0" fontAlgn="base" latinLnBrk="0" hangingPunct="0">
              <a:lnSpc>
                <a:spcPct val="100000"/>
              </a:lnSpc>
              <a:spcBef>
                <a:spcPct val="20000"/>
              </a:spcBef>
              <a:spcAft>
                <a:spcPct val="0"/>
              </a:spcAft>
              <a:buClrTx/>
              <a:buSzTx/>
              <a:buFontTx/>
              <a:buNone/>
              <a:tabLst/>
              <a:defRPr/>
            </a:pPr>
            <a:r>
              <a:rPr kumimoji="0" lang="fr-FR" sz="2100" b="1" i="0" u="none" strike="noStrike" kern="0" cap="none" spc="0" normalizeH="0" baseline="0" noProof="0" dirty="0">
                <a:ln>
                  <a:noFill/>
                </a:ln>
                <a:solidFill>
                  <a:srgbClr val="0000FF"/>
                </a:solidFill>
                <a:effectLst/>
                <a:uLnTx/>
                <a:uFillTx/>
                <a:latin typeface="Arial"/>
                <a:ea typeface="MS PGothic" panose="020B0600070205080204" pitchFamily="34" charset="-128"/>
                <a:cs typeface="Arial"/>
              </a:rPr>
              <a:t>2.1.5. En matière de communication </a:t>
            </a:r>
          </a:p>
          <a:p>
            <a:pPr marL="285750" marR="0" lvl="0" indent="-285750" defTabSz="91440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r-FR" sz="1600" b="1" i="0" u="none" strike="noStrike" kern="0" cap="none" spc="0" normalizeH="0" baseline="0" noProof="0" dirty="0">
                <a:ln>
                  <a:noFill/>
                </a:ln>
                <a:solidFill>
                  <a:srgbClr val="000000"/>
                </a:solidFill>
                <a:effectLst/>
                <a:uLnTx/>
                <a:uFillTx/>
                <a:latin typeface="Arial"/>
                <a:ea typeface="+mn-ea"/>
                <a:cs typeface="Arial"/>
              </a:rPr>
              <a:t>Développer une stratégie de communication qui partage les résultats</a:t>
            </a:r>
          </a:p>
          <a:p>
            <a:pPr marL="285750" marR="0" lvl="0" indent="-285750" defTabSz="91440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r-FR" sz="1600" b="1" i="0" u="none" strike="noStrike" kern="0" cap="none" spc="0" normalizeH="0" baseline="0" noProof="0" dirty="0">
                <a:ln>
                  <a:noFill/>
                </a:ln>
                <a:solidFill>
                  <a:srgbClr val="000000"/>
                </a:solidFill>
                <a:effectLst/>
                <a:uLnTx/>
                <a:uFillTx/>
                <a:latin typeface="Arial"/>
                <a:ea typeface="+mn-ea"/>
                <a:cs typeface="Arial"/>
              </a:rPr>
              <a:t>Promouvoir des rencontres périodiques, nationale régionale ou départementale</a:t>
            </a:r>
          </a:p>
          <a:p>
            <a:pPr marL="285750" marR="0" lvl="0" indent="-285750" defTabSz="91440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r-FR" sz="1600" b="1" i="0" u="none" strike="noStrike" kern="0" cap="none" spc="0" normalizeH="0" baseline="0" noProof="0" dirty="0">
                <a:ln>
                  <a:noFill/>
                </a:ln>
                <a:solidFill>
                  <a:srgbClr val="000000"/>
                </a:solidFill>
                <a:effectLst/>
                <a:uLnTx/>
                <a:uFillTx/>
                <a:latin typeface="Arial"/>
                <a:ea typeface="+mn-ea"/>
                <a:cs typeface="Arial"/>
              </a:rPr>
              <a:t>Impliquer et sensibiliser d’avantage les personnes utilisatrices et qui subissent </a:t>
            </a:r>
          </a:p>
          <a:p>
            <a:pPr marL="285750" marR="0" lvl="0" indent="-285750" defTabSz="91440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r-FR" sz="1600" b="1" i="0" u="none" strike="noStrike" kern="0" cap="none" spc="0" normalizeH="0" baseline="0" noProof="0" dirty="0">
                <a:ln>
                  <a:noFill/>
                </a:ln>
                <a:solidFill>
                  <a:srgbClr val="000000"/>
                </a:solidFill>
                <a:effectLst/>
                <a:uLnTx/>
                <a:uFillTx/>
                <a:latin typeface="Arial"/>
                <a:ea typeface="+mn-ea"/>
                <a:cs typeface="Arial"/>
              </a:rPr>
              <a:t>Proposer des méthodes très simples de sensibilisation et de communication</a:t>
            </a:r>
          </a:p>
          <a:p>
            <a:pPr marL="285750" marR="0" lvl="0" indent="-285750" defTabSz="91440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r-FR" sz="1600" b="1" i="0" u="none" strike="noStrike" kern="0" cap="none" spc="0" normalizeH="0" baseline="0" noProof="0" dirty="0">
                <a:ln>
                  <a:noFill/>
                </a:ln>
                <a:solidFill>
                  <a:srgbClr val="000000"/>
                </a:solidFill>
                <a:effectLst/>
                <a:uLnTx/>
                <a:uFillTx/>
                <a:latin typeface="Arial"/>
                <a:ea typeface="+mn-ea"/>
                <a:cs typeface="Arial"/>
              </a:rPr>
              <a:t>Penser à traduire en langues nationales les documents du PAGIRE</a:t>
            </a:r>
          </a:p>
          <a:p>
            <a:pPr marL="285750" marR="0" lvl="0" indent="-285750" defTabSz="91440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r-FR" sz="1600" b="1" i="0" u="none" strike="noStrike" kern="0" cap="none" spc="0" normalizeH="0" baseline="0" noProof="0" dirty="0">
                <a:ln>
                  <a:noFill/>
                </a:ln>
                <a:solidFill>
                  <a:srgbClr val="000000"/>
                </a:solidFill>
                <a:effectLst/>
                <a:uLnTx/>
                <a:uFillTx/>
                <a:latin typeface="Arial"/>
                <a:ea typeface="+mn-ea"/>
                <a:cs typeface="Arial"/>
              </a:rPr>
              <a:t>Favoriser le partage d’expériences et renforcer davantage la connaissance sur la GIRE </a:t>
            </a:r>
          </a:p>
          <a:p>
            <a:pPr marL="285750" marR="0" lvl="0" indent="-285750" defTabSz="91440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r-FR" sz="1600" b="1" i="0" u="none" strike="noStrike" kern="0" cap="none" spc="0" normalizeH="0" baseline="0" noProof="0" dirty="0">
                <a:ln>
                  <a:noFill/>
                </a:ln>
                <a:solidFill>
                  <a:srgbClr val="000000"/>
                </a:solidFill>
                <a:effectLst/>
                <a:uLnTx/>
                <a:uFillTx/>
                <a:latin typeface="Arial"/>
                <a:ea typeface="+mn-ea"/>
                <a:cs typeface="Arial"/>
              </a:rPr>
              <a:t>Penser à la Vulgarisation la mise en œuvre du PAGIRE à travers les médiats</a:t>
            </a:r>
          </a:p>
          <a:p>
            <a:pPr marL="285750" marR="0" lvl="0" indent="-285750" defTabSz="91440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r-FR" sz="1600" b="1" i="0" u="none" strike="noStrike" kern="0" cap="none" spc="0" normalizeH="0" baseline="0" noProof="0" dirty="0">
                <a:ln>
                  <a:noFill/>
                </a:ln>
                <a:solidFill>
                  <a:srgbClr val="000000"/>
                </a:solidFill>
                <a:effectLst/>
                <a:uLnTx/>
                <a:uFillTx/>
                <a:latin typeface="Arial"/>
                <a:ea typeface="+mn-ea"/>
                <a:cs typeface="Arial"/>
              </a:rPr>
              <a:t>Promouvoir la formation et la sensibilisation des élèves dés l’école primaire</a:t>
            </a:r>
          </a:p>
          <a:p>
            <a:pPr marL="285750" marR="0" lvl="0" indent="-285750" defTabSz="914400" eaLnBrk="0" fontAlgn="base" latinLnBrk="0" hangingPunct="0">
              <a:lnSpc>
                <a:spcPct val="100000"/>
              </a:lnSpc>
              <a:spcBef>
                <a:spcPct val="0"/>
              </a:spcBef>
              <a:spcAft>
                <a:spcPct val="0"/>
              </a:spcAft>
              <a:buClrTx/>
              <a:buSzTx/>
              <a:buFont typeface="Wingdings" panose="05000000000000000000" pitchFamily="2" charset="2"/>
              <a:buChar char="q"/>
              <a:tabLst/>
              <a:defRPr/>
            </a:pPr>
            <a:r>
              <a:rPr kumimoji="0" lang="fr-FR" sz="1600" b="1" i="0" u="none" strike="noStrike" kern="0" cap="none" spc="0" normalizeH="0" baseline="0" noProof="0" dirty="0">
                <a:ln>
                  <a:noFill/>
                </a:ln>
                <a:solidFill>
                  <a:srgbClr val="000000"/>
                </a:solidFill>
                <a:effectLst/>
                <a:uLnTx/>
                <a:uFillTx/>
                <a:latin typeface="Arial"/>
                <a:ea typeface="+mn-ea"/>
                <a:cs typeface="Arial"/>
              </a:rPr>
              <a:t>Solliciter l’appui et l’accompagnement </a:t>
            </a:r>
            <a:r>
              <a:rPr kumimoji="0" lang="fr-SN" sz="1600" b="1" i="0" u="none" strike="noStrike" kern="0" cap="none" spc="0" normalizeH="0" baseline="0" noProof="0" dirty="0">
                <a:ln>
                  <a:noFill/>
                </a:ln>
                <a:solidFill>
                  <a:srgbClr val="000000"/>
                </a:solidFill>
                <a:effectLst/>
                <a:uLnTx/>
                <a:uFillTx/>
                <a:latin typeface="Arial"/>
                <a:ea typeface="+mn-ea"/>
                <a:cs typeface="Arial"/>
              </a:rPr>
              <a:t>du GWP-AO, de l’OMVS et de l’OMVG pour </a:t>
            </a:r>
          </a:p>
          <a:p>
            <a:pPr marL="0" marR="0" lvl="0" indent="0" defTabSz="914400" eaLnBrk="0" fontAlgn="base" latinLnBrk="0" hangingPunct="0">
              <a:lnSpc>
                <a:spcPct val="100000"/>
              </a:lnSpc>
              <a:spcBef>
                <a:spcPct val="0"/>
              </a:spcBef>
              <a:spcAft>
                <a:spcPct val="0"/>
              </a:spcAft>
              <a:buClrTx/>
              <a:buSzTx/>
              <a:buFontTx/>
              <a:buNone/>
              <a:tabLst/>
              <a:defRPr/>
            </a:pPr>
            <a:r>
              <a:rPr kumimoji="0" lang="fr-SN" sz="1600" b="1" i="0" u="none" strike="noStrike" kern="0" cap="none" spc="0" normalizeH="0" baseline="0" noProof="0" dirty="0">
                <a:ln>
                  <a:noFill/>
                </a:ln>
                <a:solidFill>
                  <a:srgbClr val="000000"/>
                </a:solidFill>
                <a:effectLst/>
                <a:uLnTx/>
                <a:uFillTx/>
                <a:latin typeface="Arial"/>
                <a:ea typeface="+mn-ea"/>
                <a:cs typeface="Arial"/>
              </a:rPr>
              <a:t>la mise en œuvre des actions préconisées</a:t>
            </a:r>
            <a:endParaRPr kumimoji="0" lang="fr-FR" sz="1600" b="1" i="0" u="none" strike="noStrike" kern="0" cap="none" spc="0" normalizeH="0" baseline="0" noProof="0" dirty="0">
              <a:ln>
                <a:noFill/>
              </a:ln>
              <a:solidFill>
                <a:srgbClr val="000000"/>
              </a:solidFill>
              <a:effectLst/>
              <a:uLnTx/>
              <a:uFillTx/>
              <a:latin typeface="Arial"/>
              <a:ea typeface="+mn-ea"/>
              <a:cs typeface="Arial"/>
            </a:endParaRPr>
          </a:p>
          <a:p>
            <a:pPr marR="0" lvl="0" defTabSz="914400" eaLnBrk="0" fontAlgn="base" latinLnBrk="0" hangingPunct="0">
              <a:lnSpc>
                <a:spcPct val="100000"/>
              </a:lnSpc>
              <a:spcBef>
                <a:spcPct val="0"/>
              </a:spcBef>
              <a:spcAft>
                <a:spcPct val="0"/>
              </a:spcAft>
              <a:buClrTx/>
              <a:buSzTx/>
              <a:tabLst/>
              <a:defRPr/>
            </a:pPr>
            <a:endParaRPr kumimoji="0" lang="fr-FR" sz="1600" b="1" i="0" u="none" strike="noStrike" kern="0" cap="none" spc="0" normalizeH="0" baseline="0" noProof="0" dirty="0">
              <a:ln>
                <a:noFill/>
              </a:ln>
              <a:solidFill>
                <a:srgbClr val="000000"/>
              </a:solidFill>
              <a:effectLst/>
              <a:uLnTx/>
              <a:uFillTx/>
              <a:latin typeface="Arial"/>
              <a:ea typeface="+mn-ea"/>
              <a:cs typeface="Arial"/>
            </a:endParaRPr>
          </a:p>
          <a:p>
            <a:pPr marL="285750" marR="0" lvl="0" indent="-285750" defTabSz="914400" eaLnBrk="0" fontAlgn="base" latinLnBrk="0" hangingPunct="0">
              <a:lnSpc>
                <a:spcPct val="100000"/>
              </a:lnSpc>
              <a:spcBef>
                <a:spcPct val="0"/>
              </a:spcBef>
              <a:spcAft>
                <a:spcPct val="0"/>
              </a:spcAft>
              <a:buClrTx/>
              <a:buSzTx/>
              <a:buFont typeface="Wingdings" panose="05000000000000000000" pitchFamily="2" charset="2"/>
              <a:buChar char="q"/>
              <a:tabLst/>
              <a:defRPr/>
            </a:pPr>
            <a:endParaRPr kumimoji="0" lang="fr-FR" sz="1600" b="0" i="0" u="none" strike="noStrike" kern="0" cap="none" spc="0" normalizeH="0" baseline="0" noProof="0" dirty="0">
              <a:ln>
                <a:noFill/>
              </a:ln>
              <a:solidFill>
                <a:srgbClr val="000000"/>
              </a:solidFill>
              <a:effectLst/>
              <a:uLnTx/>
              <a:uFillTx/>
              <a:latin typeface="Arial"/>
              <a:ea typeface="+mn-ea"/>
              <a:cs typeface="Arial"/>
            </a:endParaRPr>
          </a:p>
          <a:p>
            <a:pPr marR="0" lvl="0" defTabSz="914400" eaLnBrk="0" fontAlgn="base" latinLnBrk="0" hangingPunct="0">
              <a:lnSpc>
                <a:spcPct val="100000"/>
              </a:lnSpc>
              <a:spcBef>
                <a:spcPct val="0"/>
              </a:spcBef>
              <a:spcAft>
                <a:spcPct val="0"/>
              </a:spcAft>
              <a:buClrTx/>
              <a:buSzTx/>
              <a:tabLst/>
              <a:defRPr/>
            </a:pPr>
            <a:endParaRPr kumimoji="0" lang="fr-FR" sz="1600" b="1" i="0" u="none" strike="noStrike" kern="0" cap="none" spc="0" normalizeH="0" baseline="0" noProof="0" dirty="0">
              <a:ln>
                <a:noFill/>
              </a:ln>
              <a:solidFill>
                <a:srgbClr val="000000"/>
              </a:solidFill>
              <a:effectLst/>
              <a:uLnTx/>
              <a:uFillTx/>
              <a:latin typeface="Arial"/>
              <a:ea typeface="+mn-ea"/>
              <a:cs typeface="Arial"/>
            </a:endParaRPr>
          </a:p>
          <a:p>
            <a:pPr marL="285750" marR="0" lvl="0" indent="-285750" defTabSz="914400" eaLnBrk="0" fontAlgn="base" latinLnBrk="0" hangingPunct="0">
              <a:lnSpc>
                <a:spcPct val="100000"/>
              </a:lnSpc>
              <a:spcBef>
                <a:spcPct val="0"/>
              </a:spcBef>
              <a:spcAft>
                <a:spcPct val="0"/>
              </a:spcAft>
              <a:buClrTx/>
              <a:buSzTx/>
              <a:buFont typeface="Wingdings" panose="05000000000000000000" pitchFamily="2" charset="2"/>
              <a:buChar char="q"/>
              <a:tabLst/>
              <a:defRPr/>
            </a:pPr>
            <a:endParaRPr kumimoji="0" lang="fr-FR" sz="1600" b="1" i="0" u="none" strike="noStrike" kern="0" cap="none" spc="0" normalizeH="0" baseline="0" noProof="0" dirty="0">
              <a:ln>
                <a:noFill/>
              </a:ln>
              <a:solidFill>
                <a:srgbClr val="000000"/>
              </a:solidFill>
              <a:effectLst/>
              <a:uLnTx/>
              <a:uFillTx/>
              <a:latin typeface="Arial"/>
              <a:ea typeface="+mn-ea"/>
              <a:cs typeface="Arial"/>
            </a:endParaRPr>
          </a:p>
          <a:p>
            <a:pPr marL="285750" marR="0" lvl="0" indent="-285750" defTabSz="914400" eaLnBrk="0" fontAlgn="base" latinLnBrk="0" hangingPunct="0">
              <a:lnSpc>
                <a:spcPct val="100000"/>
              </a:lnSpc>
              <a:spcBef>
                <a:spcPct val="0"/>
              </a:spcBef>
              <a:spcAft>
                <a:spcPct val="0"/>
              </a:spcAft>
              <a:buClrTx/>
              <a:buSzTx/>
              <a:buFont typeface="Wingdings" panose="05000000000000000000" pitchFamily="2" charset="2"/>
              <a:buChar char="q"/>
              <a:tabLst/>
              <a:defRPr/>
            </a:pPr>
            <a:endParaRPr kumimoji="0" lang="fr-FR" sz="1600" b="1" i="0" u="none" strike="noStrike" kern="0" cap="none" spc="0" normalizeH="0" baseline="0" noProof="0" dirty="0">
              <a:ln>
                <a:noFill/>
              </a:ln>
              <a:solidFill>
                <a:srgbClr val="000000"/>
              </a:solidFill>
              <a:effectLst/>
              <a:uLnTx/>
              <a:uFillTx/>
              <a:latin typeface="Arial"/>
              <a:ea typeface="+mn-ea"/>
              <a:cs typeface="Arial"/>
            </a:endParaRPr>
          </a:p>
          <a:p>
            <a:pPr marL="285750" marR="0" lvl="0" indent="-285750" defTabSz="914400" eaLnBrk="0" fontAlgn="base" latinLnBrk="0" hangingPunct="0">
              <a:lnSpc>
                <a:spcPct val="100000"/>
              </a:lnSpc>
              <a:spcBef>
                <a:spcPct val="0"/>
              </a:spcBef>
              <a:spcAft>
                <a:spcPct val="0"/>
              </a:spcAft>
              <a:buClrTx/>
              <a:buSzTx/>
              <a:buFont typeface="Wingdings" panose="05000000000000000000" pitchFamily="2" charset="2"/>
              <a:buChar char="q"/>
              <a:tabLst/>
              <a:defRPr/>
            </a:pPr>
            <a:endParaRPr kumimoji="0" lang="fr-FR" sz="1600" b="1" i="0" u="none" strike="noStrike" kern="0" cap="none" spc="0" normalizeH="0" baseline="0" noProof="0" dirty="0">
              <a:ln>
                <a:noFill/>
              </a:ln>
              <a:solidFill>
                <a:srgbClr val="000000"/>
              </a:solidFill>
              <a:effectLst/>
              <a:uLnTx/>
              <a:uFillTx/>
              <a:latin typeface="Arial"/>
              <a:ea typeface="+mn-ea"/>
              <a:cs typeface="Arial"/>
            </a:endParaRPr>
          </a:p>
          <a:p>
            <a:pPr marL="285750" marR="0" lvl="0" indent="-285750" defTabSz="914400" eaLnBrk="0" fontAlgn="base" latinLnBrk="0" hangingPunct="0">
              <a:lnSpc>
                <a:spcPct val="100000"/>
              </a:lnSpc>
              <a:spcBef>
                <a:spcPct val="0"/>
              </a:spcBef>
              <a:spcAft>
                <a:spcPct val="0"/>
              </a:spcAft>
              <a:buClrTx/>
              <a:buSzTx/>
              <a:buFont typeface="Wingdings" panose="05000000000000000000" pitchFamily="2" charset="2"/>
              <a:buChar char="q"/>
              <a:tabLst/>
              <a:defRPr/>
            </a:pPr>
            <a:endParaRPr kumimoji="0" lang="fr-FR" sz="1600" b="1" i="0" u="none" strike="noStrike" kern="0" cap="none" spc="0" normalizeH="0" baseline="0" noProof="0" dirty="0">
              <a:ln>
                <a:noFill/>
              </a:ln>
              <a:solidFill>
                <a:srgbClr val="000000"/>
              </a:solidFill>
              <a:effectLst/>
              <a:uLnTx/>
              <a:uFillTx/>
              <a:latin typeface="Arial"/>
              <a:ea typeface="+mn-ea"/>
              <a:cs typeface="Arial"/>
            </a:endParaRPr>
          </a:p>
          <a:p>
            <a:pPr marL="285750" marR="0" lvl="0" indent="-285750" defTabSz="914400" eaLnBrk="0" fontAlgn="base" latinLnBrk="0" hangingPunct="0">
              <a:lnSpc>
                <a:spcPct val="100000"/>
              </a:lnSpc>
              <a:spcBef>
                <a:spcPct val="0"/>
              </a:spcBef>
              <a:spcAft>
                <a:spcPct val="0"/>
              </a:spcAft>
              <a:buClrTx/>
              <a:buSzTx/>
              <a:buFont typeface="Wingdings" panose="05000000000000000000" pitchFamily="2" charset="2"/>
              <a:buChar char="q"/>
              <a:tabLst/>
              <a:defRPr/>
            </a:pPr>
            <a:endParaRPr kumimoji="0" lang="fr-FR" sz="1400" b="1" i="0" u="none" strike="noStrike" kern="0" cap="none" spc="0" normalizeH="0" baseline="0" noProof="0" dirty="0">
              <a:ln>
                <a:noFill/>
              </a:ln>
              <a:solidFill>
                <a:srgbClr val="000000"/>
              </a:solidFill>
              <a:effectLst/>
              <a:uLnTx/>
              <a:uFillTx/>
              <a:latin typeface="Arial"/>
              <a:ea typeface="+mn-ea"/>
              <a:cs typeface="Arial"/>
            </a:endParaRPr>
          </a:p>
        </p:txBody>
      </p:sp>
    </p:spTree>
    <p:extLst>
      <p:ext uri="{BB962C8B-B14F-4D97-AF65-F5344CB8AC3E}">
        <p14:creationId xmlns:p14="http://schemas.microsoft.com/office/powerpoint/2010/main" val="486001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96">
            <a:extLst>
              <a:ext uri="{FF2B5EF4-FFF2-40B4-BE49-F238E27FC236}">
                <a16:creationId xmlns:a16="http://schemas.microsoft.com/office/drawing/2014/main" xmlns="" id="{6F3D9A82-703C-4CDB-B6F1-D0CF746E813B}"/>
              </a:ext>
            </a:extLst>
          </p:cNvPr>
          <p:cNvSpPr>
            <a:spLocks noChangeArrowheads="1"/>
          </p:cNvSpPr>
          <p:nvPr/>
        </p:nvSpPr>
        <p:spPr bwMode="gray">
          <a:xfrm>
            <a:off x="481263" y="162949"/>
            <a:ext cx="11454062" cy="538800"/>
          </a:xfrm>
          <a:prstGeom prst="roundRect">
            <a:avLst>
              <a:gd name="adj" fmla="val 50000"/>
            </a:avLst>
          </a:prstGeom>
          <a:solidFill>
            <a:srgbClr val="CCFFFF"/>
          </a:solidFill>
          <a:ln w="28575">
            <a:solidFill>
              <a:schemeClr val="accent1"/>
            </a:solidFill>
            <a:round/>
            <a:headEnd/>
            <a:tailEnd/>
          </a:ln>
        </p:spPr>
        <p:txBody>
          <a:bodyPr wrap="none" anchor="ctr"/>
          <a:lstStyle>
            <a:lvl1pPr marL="514350" indent="-51435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indent="0">
              <a:buNone/>
              <a:defRPr/>
            </a:pPr>
            <a:r>
              <a:rPr lang="fr-FR" sz="2800" b="1" dirty="0">
                <a:solidFill>
                  <a:srgbClr val="0070C0"/>
                </a:solidFill>
              </a:rPr>
              <a:t>2. ANALYSE DE LA MISE EN ŒUVRE DE LA GIRE</a:t>
            </a:r>
          </a:p>
        </p:txBody>
      </p:sp>
      <p:sp>
        <p:nvSpPr>
          <p:cNvPr id="8" name="Rectangle à coins arrondis 24">
            <a:extLst>
              <a:ext uri="{FF2B5EF4-FFF2-40B4-BE49-F238E27FC236}">
                <a16:creationId xmlns:a16="http://schemas.microsoft.com/office/drawing/2014/main" xmlns="" id="{4DCD63B7-275F-494A-BC67-06B63AB5349B}"/>
              </a:ext>
            </a:extLst>
          </p:cNvPr>
          <p:cNvSpPr/>
          <p:nvPr/>
        </p:nvSpPr>
        <p:spPr bwMode="gray">
          <a:xfrm>
            <a:off x="1684997" y="851227"/>
            <a:ext cx="8449606" cy="440583"/>
          </a:xfrm>
          <a:prstGeom prst="roundRect">
            <a:avLst/>
          </a:prstGeom>
          <a:solidFill>
            <a:schemeClr val="accent4">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r>
              <a:rPr lang="fr-FR" sz="2400" b="1" dirty="0">
                <a:solidFill>
                  <a:srgbClr val="0070C0"/>
                </a:solidFill>
                <a:latin typeface="Arial" panose="020B0604020202020204" pitchFamily="34" charset="0"/>
                <a:cs typeface="Arial" panose="020B0604020202020204" pitchFamily="34" charset="0"/>
              </a:rPr>
              <a:t>2.2. Cadres politique et stratégique </a:t>
            </a:r>
          </a:p>
        </p:txBody>
      </p:sp>
      <p:sp>
        <p:nvSpPr>
          <p:cNvPr id="6" name="Rectangle à coins arrondis 4">
            <a:extLst>
              <a:ext uri="{FF2B5EF4-FFF2-40B4-BE49-F238E27FC236}">
                <a16:creationId xmlns:a16="http://schemas.microsoft.com/office/drawing/2014/main" xmlns="" id="{29D25995-3F42-4142-BF1D-27FC813E80E5}"/>
              </a:ext>
            </a:extLst>
          </p:cNvPr>
          <p:cNvSpPr/>
          <p:nvPr/>
        </p:nvSpPr>
        <p:spPr bwMode="gray">
          <a:xfrm>
            <a:off x="0" y="1307794"/>
            <a:ext cx="12149467" cy="5507674"/>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just" eaLnBrk="0" fontAlgn="base" hangingPunct="0">
              <a:spcBef>
                <a:spcPct val="20000"/>
              </a:spcBef>
              <a:spcAft>
                <a:spcPct val="0"/>
              </a:spcAft>
              <a:defRPr/>
            </a:pPr>
            <a:endParaRPr lang="fr-FR" sz="2100" b="1" dirty="0">
              <a:solidFill>
                <a:srgbClr val="0000FF"/>
              </a:solidFill>
              <a:latin typeface="Arial"/>
              <a:ea typeface="MS PGothic" panose="020B0600070205080204" pitchFamily="34" charset="-128"/>
              <a:cs typeface="Arial"/>
            </a:endParaRPr>
          </a:p>
          <a:p>
            <a:pPr algn="just" eaLnBrk="0" fontAlgn="base" hangingPunct="0">
              <a:spcBef>
                <a:spcPct val="20000"/>
              </a:spcBef>
              <a:spcAft>
                <a:spcPct val="0"/>
              </a:spcAft>
              <a:defRPr/>
            </a:pPr>
            <a:endParaRPr lang="fr-FR" sz="2100" b="1" dirty="0">
              <a:solidFill>
                <a:srgbClr val="0000FF"/>
              </a:solidFill>
              <a:latin typeface="Arial"/>
              <a:ea typeface="MS PGothic" panose="020B0600070205080204" pitchFamily="34" charset="-128"/>
              <a:cs typeface="Arial"/>
            </a:endParaRPr>
          </a:p>
          <a:p>
            <a:pPr algn="just" eaLnBrk="0" fontAlgn="base" hangingPunct="0">
              <a:spcBef>
                <a:spcPct val="20000"/>
              </a:spcBef>
              <a:spcAft>
                <a:spcPct val="0"/>
              </a:spcAft>
              <a:defRPr/>
            </a:pPr>
            <a:r>
              <a:rPr lang="fr-FR" sz="2100" b="1" dirty="0">
                <a:solidFill>
                  <a:srgbClr val="0000FF"/>
                </a:solidFill>
                <a:latin typeface="Arial"/>
                <a:ea typeface="MS PGothic" panose="020B0600070205080204" pitchFamily="34" charset="-128"/>
                <a:cs typeface="Arial"/>
              </a:rPr>
              <a:t>2.2.1 Politiques et stratégies globales et régionales </a:t>
            </a:r>
          </a:p>
          <a:p>
            <a:pPr marL="285750" indent="-285750" eaLnBrk="0" fontAlgn="base" hangingPunct="0">
              <a:spcBef>
                <a:spcPct val="0"/>
              </a:spcBef>
              <a:spcAft>
                <a:spcPct val="0"/>
              </a:spcAft>
              <a:buFont typeface="Wingdings" panose="05000000000000000000" pitchFamily="2" charset="2"/>
              <a:buChar char="q"/>
              <a:defRPr/>
            </a:pPr>
            <a:r>
              <a:rPr lang="fr-FR" sz="1600" b="1" dirty="0">
                <a:solidFill>
                  <a:srgbClr val="000000"/>
                </a:solidFill>
                <a:latin typeface="Arial"/>
                <a:cs typeface="Arial"/>
              </a:rPr>
              <a:t>Nouvel agenda mondial 2030 de développement durable décliné en dix-sept (17) objectifs et dont l’ODD6 </a:t>
            </a:r>
          </a:p>
          <a:p>
            <a:pPr eaLnBrk="0" fontAlgn="base" hangingPunct="0">
              <a:spcBef>
                <a:spcPct val="0"/>
              </a:spcBef>
              <a:spcAft>
                <a:spcPct val="0"/>
              </a:spcAft>
              <a:defRPr/>
            </a:pPr>
            <a:r>
              <a:rPr lang="fr-FR" sz="1600" b="1" dirty="0">
                <a:solidFill>
                  <a:srgbClr val="000000"/>
                </a:solidFill>
                <a:latin typeface="Arial"/>
                <a:cs typeface="Arial"/>
              </a:rPr>
              <a:t>est relatif à l’accès universel à l’eau potable et à des systèmes d’assainissement ;</a:t>
            </a:r>
          </a:p>
          <a:p>
            <a:pPr marL="285750" indent="-285750" eaLnBrk="0" fontAlgn="base" hangingPunct="0">
              <a:spcBef>
                <a:spcPct val="0"/>
              </a:spcBef>
              <a:spcAft>
                <a:spcPct val="0"/>
              </a:spcAft>
              <a:buFont typeface="Wingdings" panose="05000000000000000000" pitchFamily="2" charset="2"/>
              <a:buChar char="q"/>
              <a:defRPr/>
            </a:pPr>
            <a:r>
              <a:rPr lang="fr-FR" sz="1600" b="1" dirty="0">
                <a:solidFill>
                  <a:srgbClr val="000000"/>
                </a:solidFill>
                <a:latin typeface="Arial"/>
                <a:cs typeface="Arial"/>
              </a:rPr>
              <a:t>Vision africaine de l’eau 2025 portée par AMCOW </a:t>
            </a:r>
          </a:p>
          <a:p>
            <a:pPr marL="285750" indent="-285750" eaLnBrk="0" fontAlgn="base" hangingPunct="0">
              <a:spcBef>
                <a:spcPct val="0"/>
              </a:spcBef>
              <a:spcAft>
                <a:spcPct val="0"/>
              </a:spcAft>
              <a:buFont typeface="Wingdings" panose="05000000000000000000" pitchFamily="2" charset="2"/>
              <a:buChar char="q"/>
              <a:defRPr/>
            </a:pPr>
            <a:r>
              <a:rPr lang="fr-FR" sz="1600" b="1" dirty="0">
                <a:solidFill>
                  <a:srgbClr val="000000"/>
                </a:solidFill>
                <a:latin typeface="Arial"/>
                <a:cs typeface="Arial"/>
              </a:rPr>
              <a:t>Déclaration de Ngor sur l’hygiène et l’assainissement adoptée le 27 mai 2015 lors de la 4eme conférence </a:t>
            </a:r>
          </a:p>
          <a:p>
            <a:pPr eaLnBrk="0" fontAlgn="base" hangingPunct="0">
              <a:spcBef>
                <a:spcPct val="0"/>
              </a:spcBef>
              <a:spcAft>
                <a:spcPct val="0"/>
              </a:spcAft>
              <a:defRPr/>
            </a:pPr>
            <a:r>
              <a:rPr lang="fr-FR" sz="1600" b="1" dirty="0">
                <a:solidFill>
                  <a:srgbClr val="000000"/>
                </a:solidFill>
                <a:latin typeface="Arial"/>
                <a:cs typeface="Arial"/>
              </a:rPr>
              <a:t>régionale sur l’assainissement en Afrique (AfricaSan4), </a:t>
            </a:r>
          </a:p>
          <a:p>
            <a:pPr marL="285750" indent="-285750" eaLnBrk="0" fontAlgn="base" hangingPunct="0">
              <a:spcBef>
                <a:spcPct val="0"/>
              </a:spcBef>
              <a:spcAft>
                <a:spcPct val="0"/>
              </a:spcAft>
              <a:buFont typeface="Wingdings" panose="05000000000000000000" pitchFamily="2" charset="2"/>
              <a:buChar char="q"/>
              <a:defRPr/>
            </a:pPr>
            <a:r>
              <a:rPr lang="fr-FR" sz="1600" b="1" dirty="0">
                <a:solidFill>
                  <a:srgbClr val="000000"/>
                </a:solidFill>
                <a:latin typeface="Arial"/>
                <a:cs typeface="Arial"/>
              </a:rPr>
              <a:t>Déclaration de Dakar sur l’Initiative pour l’Irrigation dans le Sahel adoptée le 31 octobre 2013 lors de la </a:t>
            </a:r>
          </a:p>
          <a:p>
            <a:pPr eaLnBrk="0" fontAlgn="base" hangingPunct="0">
              <a:spcBef>
                <a:spcPct val="0"/>
              </a:spcBef>
              <a:spcAft>
                <a:spcPct val="0"/>
              </a:spcAft>
              <a:defRPr/>
            </a:pPr>
            <a:r>
              <a:rPr lang="fr-FR" sz="1600" b="1" dirty="0">
                <a:solidFill>
                  <a:srgbClr val="000000"/>
                </a:solidFill>
                <a:latin typeface="Arial"/>
                <a:cs typeface="Arial"/>
              </a:rPr>
              <a:t>Conférence de Haut Niveau sur l’irrigation au Sahel </a:t>
            </a:r>
          </a:p>
          <a:p>
            <a:pPr marL="285750" indent="-285750" eaLnBrk="0" fontAlgn="base" hangingPunct="0">
              <a:spcBef>
                <a:spcPct val="0"/>
              </a:spcBef>
              <a:spcAft>
                <a:spcPct val="0"/>
              </a:spcAft>
              <a:buFont typeface="Wingdings" panose="05000000000000000000" pitchFamily="2" charset="2"/>
              <a:buChar char="q"/>
              <a:defRPr/>
            </a:pPr>
            <a:r>
              <a:rPr lang="fr-FR" sz="1600" b="1" dirty="0">
                <a:solidFill>
                  <a:srgbClr val="000000"/>
                </a:solidFill>
                <a:latin typeface="Arial"/>
                <a:cs typeface="Arial"/>
              </a:rPr>
              <a:t>Politique régionale de l’eau adopté en octobre 2008 par les Chefs d’Etats et de Gouvernement de la CEDEAO ;</a:t>
            </a:r>
          </a:p>
          <a:p>
            <a:pPr marL="285750" indent="-285750" eaLnBrk="0" fontAlgn="base" hangingPunct="0">
              <a:spcBef>
                <a:spcPct val="0"/>
              </a:spcBef>
              <a:spcAft>
                <a:spcPct val="0"/>
              </a:spcAft>
              <a:buFont typeface="Wingdings" panose="05000000000000000000" pitchFamily="2" charset="2"/>
              <a:buChar char="q"/>
              <a:defRPr/>
            </a:pPr>
            <a:r>
              <a:rPr lang="fr-FR" sz="1600" b="1" dirty="0">
                <a:solidFill>
                  <a:srgbClr val="000000"/>
                </a:solidFill>
                <a:latin typeface="Arial"/>
                <a:cs typeface="Arial"/>
              </a:rPr>
              <a:t>Programme Régional d’Investissement Agricole de la CEDEAO </a:t>
            </a:r>
          </a:p>
          <a:p>
            <a:pPr eaLnBrk="0" fontAlgn="base" hangingPunct="0">
              <a:spcBef>
                <a:spcPct val="0"/>
              </a:spcBef>
              <a:spcAft>
                <a:spcPct val="0"/>
              </a:spcAft>
              <a:defRPr/>
            </a:pPr>
            <a:endParaRPr lang="fr-FR" sz="2100" b="1" dirty="0">
              <a:solidFill>
                <a:srgbClr val="0000FF"/>
              </a:solidFill>
              <a:latin typeface="Arial"/>
              <a:ea typeface="MS PGothic" panose="020B0600070205080204" pitchFamily="34" charset="-128"/>
              <a:cs typeface="Arial"/>
            </a:endParaRPr>
          </a:p>
          <a:p>
            <a:pPr eaLnBrk="0" fontAlgn="base" hangingPunct="0">
              <a:spcBef>
                <a:spcPct val="0"/>
              </a:spcBef>
              <a:spcAft>
                <a:spcPct val="0"/>
              </a:spcAft>
              <a:defRPr/>
            </a:pPr>
            <a:r>
              <a:rPr lang="fr-FR" sz="2100" b="1" dirty="0">
                <a:solidFill>
                  <a:srgbClr val="0000FF"/>
                </a:solidFill>
                <a:latin typeface="Arial"/>
                <a:ea typeface="MS PGothic" panose="020B0600070205080204" pitchFamily="34" charset="-128"/>
                <a:cs typeface="Arial"/>
              </a:rPr>
              <a:t>2.2.2 Politiques et stratégies sectorielles nationales  </a:t>
            </a:r>
            <a:endParaRPr lang="fr-FR" sz="1600" b="1" dirty="0">
              <a:solidFill>
                <a:srgbClr val="000000"/>
              </a:solidFill>
              <a:latin typeface="Arial"/>
              <a:cs typeface="Arial"/>
            </a:endParaRPr>
          </a:p>
          <a:p>
            <a:pPr marL="285750" indent="-285750" eaLnBrk="0" fontAlgn="base" hangingPunct="0">
              <a:spcBef>
                <a:spcPct val="0"/>
              </a:spcBef>
              <a:spcAft>
                <a:spcPct val="0"/>
              </a:spcAft>
              <a:buFont typeface="Wingdings" panose="05000000000000000000" pitchFamily="2" charset="2"/>
              <a:buChar char="q"/>
              <a:defRPr/>
            </a:pPr>
            <a:r>
              <a:rPr lang="fr-FR" sz="1600" b="1" dirty="0">
                <a:solidFill>
                  <a:srgbClr val="000000"/>
                </a:solidFill>
                <a:latin typeface="Arial"/>
                <a:cs typeface="Arial"/>
              </a:rPr>
              <a:t>Plan Sénégal Emergent (PSE) adopté en 2014 </a:t>
            </a:r>
          </a:p>
          <a:p>
            <a:pPr marL="285750" indent="-285750" eaLnBrk="0" fontAlgn="base" hangingPunct="0">
              <a:spcBef>
                <a:spcPct val="0"/>
              </a:spcBef>
              <a:spcAft>
                <a:spcPct val="0"/>
              </a:spcAft>
              <a:buFont typeface="Wingdings" panose="05000000000000000000" pitchFamily="2" charset="2"/>
              <a:buChar char="q"/>
              <a:defRPr/>
            </a:pPr>
            <a:r>
              <a:rPr lang="fr-FR" sz="1600" b="1" dirty="0">
                <a:solidFill>
                  <a:srgbClr val="000000"/>
                </a:solidFill>
                <a:latin typeface="Arial"/>
                <a:cs typeface="Arial"/>
              </a:rPr>
              <a:t>Stratégie Nationale de Développement Durable (SNDD) </a:t>
            </a:r>
          </a:p>
          <a:p>
            <a:pPr marL="285750" indent="-285750" eaLnBrk="0" fontAlgn="base" hangingPunct="0">
              <a:spcBef>
                <a:spcPct val="0"/>
              </a:spcBef>
              <a:spcAft>
                <a:spcPct val="0"/>
              </a:spcAft>
              <a:buFont typeface="Wingdings" panose="05000000000000000000" pitchFamily="2" charset="2"/>
              <a:buChar char="q"/>
              <a:defRPr/>
            </a:pPr>
            <a:r>
              <a:rPr lang="fr-FR" sz="1600" b="1" dirty="0">
                <a:solidFill>
                  <a:srgbClr val="000000"/>
                </a:solidFill>
                <a:latin typeface="Arial"/>
                <a:cs typeface="Arial"/>
              </a:rPr>
              <a:t>Stratégie Nationale pour l’Equité et l’Egalité Genre (SNEEG) sur l’horizon 2025 </a:t>
            </a:r>
          </a:p>
          <a:p>
            <a:pPr marL="285750" indent="-285750" eaLnBrk="0" fontAlgn="base" hangingPunct="0">
              <a:spcBef>
                <a:spcPct val="0"/>
              </a:spcBef>
              <a:spcAft>
                <a:spcPct val="0"/>
              </a:spcAft>
              <a:buFont typeface="Wingdings" panose="05000000000000000000" pitchFamily="2" charset="2"/>
              <a:buChar char="q"/>
              <a:defRPr/>
            </a:pPr>
            <a:r>
              <a:rPr lang="fr-FR" sz="1600" b="1" dirty="0">
                <a:solidFill>
                  <a:srgbClr val="000000"/>
                </a:solidFill>
                <a:latin typeface="Arial"/>
                <a:cs typeface="Arial"/>
              </a:rPr>
              <a:t>Plan National d’Adaptation au Changement Climatique (PANA) </a:t>
            </a:r>
          </a:p>
          <a:p>
            <a:pPr marL="285750" indent="-285750" eaLnBrk="0" fontAlgn="base" hangingPunct="0">
              <a:spcBef>
                <a:spcPct val="0"/>
              </a:spcBef>
              <a:spcAft>
                <a:spcPct val="0"/>
              </a:spcAft>
              <a:buFont typeface="Wingdings" panose="05000000000000000000" pitchFamily="2" charset="2"/>
              <a:buChar char="q"/>
              <a:defRPr/>
            </a:pPr>
            <a:r>
              <a:rPr lang="fr-FR" sz="1600" b="1" dirty="0">
                <a:solidFill>
                  <a:srgbClr val="000000"/>
                </a:solidFill>
                <a:latin typeface="Arial"/>
                <a:cs typeface="Arial"/>
              </a:rPr>
              <a:t>Plan National de Bonne Gouvernance (PNBG) </a:t>
            </a:r>
          </a:p>
          <a:p>
            <a:pPr marL="285750" indent="-285750" eaLnBrk="0" fontAlgn="base" hangingPunct="0">
              <a:spcBef>
                <a:spcPct val="0"/>
              </a:spcBef>
              <a:spcAft>
                <a:spcPct val="0"/>
              </a:spcAft>
              <a:buFont typeface="Wingdings" panose="05000000000000000000" pitchFamily="2" charset="2"/>
              <a:buChar char="q"/>
              <a:defRPr/>
            </a:pPr>
            <a:r>
              <a:rPr lang="fr-FR" sz="1600" b="1" dirty="0">
                <a:solidFill>
                  <a:srgbClr val="000000"/>
                </a:solidFill>
                <a:latin typeface="Arial"/>
                <a:cs typeface="Arial"/>
              </a:rPr>
              <a:t>Acte III de la décentralisation adopté en 2014 </a:t>
            </a:r>
          </a:p>
          <a:p>
            <a:pPr marL="285750" indent="-285750" eaLnBrk="0" fontAlgn="base" hangingPunct="0">
              <a:spcBef>
                <a:spcPct val="0"/>
              </a:spcBef>
              <a:spcAft>
                <a:spcPct val="0"/>
              </a:spcAft>
              <a:buFont typeface="Wingdings" panose="05000000000000000000" pitchFamily="2" charset="2"/>
              <a:buChar char="q"/>
              <a:defRPr/>
            </a:pPr>
            <a:r>
              <a:rPr lang="fr-FR" sz="1600" b="1" dirty="0">
                <a:solidFill>
                  <a:srgbClr val="000000"/>
                </a:solidFill>
                <a:latin typeface="Arial"/>
                <a:cs typeface="Arial"/>
              </a:rPr>
              <a:t>Nouvelle loi relative au partenariat public privé (PPP) adoptée en 2014 </a:t>
            </a:r>
          </a:p>
          <a:p>
            <a:pPr marL="285750" indent="-285750" eaLnBrk="0" fontAlgn="base" hangingPunct="0">
              <a:spcBef>
                <a:spcPct val="0"/>
              </a:spcBef>
              <a:spcAft>
                <a:spcPct val="0"/>
              </a:spcAft>
              <a:buFont typeface="Wingdings" panose="05000000000000000000" pitchFamily="2" charset="2"/>
              <a:buChar char="q"/>
              <a:defRPr/>
            </a:pPr>
            <a:r>
              <a:rPr lang="fr-FR" sz="1600" b="1" dirty="0">
                <a:solidFill>
                  <a:srgbClr val="000000"/>
                </a:solidFill>
                <a:latin typeface="Arial"/>
                <a:cs typeface="Arial"/>
              </a:rPr>
              <a:t>Loi organique relative aux lois de finances (LOLF) adoptée en juillet 2011 qui internalise la directive 06/CM/UEMOA</a:t>
            </a:r>
          </a:p>
          <a:p>
            <a:pPr eaLnBrk="0" fontAlgn="base" hangingPunct="0">
              <a:spcBef>
                <a:spcPct val="0"/>
              </a:spcBef>
              <a:spcAft>
                <a:spcPct val="0"/>
              </a:spcAft>
              <a:defRPr/>
            </a:pPr>
            <a:r>
              <a:rPr lang="fr-FR" sz="1600" b="1" dirty="0">
                <a:solidFill>
                  <a:srgbClr val="000000"/>
                </a:solidFill>
                <a:latin typeface="Arial"/>
                <a:cs typeface="Arial"/>
              </a:rPr>
              <a:t>              du 26 juin 2009 pour la mise en </a:t>
            </a:r>
            <a:r>
              <a:rPr lang="fr-FR" sz="1600" b="1" dirty="0" err="1">
                <a:solidFill>
                  <a:srgbClr val="000000"/>
                </a:solidFill>
                <a:latin typeface="Arial"/>
                <a:cs typeface="Arial"/>
              </a:rPr>
              <a:t>oeuvre</a:t>
            </a:r>
            <a:r>
              <a:rPr lang="fr-FR" sz="1600" b="1" dirty="0">
                <a:solidFill>
                  <a:srgbClr val="000000"/>
                </a:solidFill>
                <a:latin typeface="Arial"/>
                <a:cs typeface="Arial"/>
              </a:rPr>
              <a:t> de la gestion axée sur les résultats.</a:t>
            </a:r>
          </a:p>
          <a:p>
            <a:pPr marL="285750" indent="-285750" eaLnBrk="0" fontAlgn="base" hangingPunct="0">
              <a:spcBef>
                <a:spcPct val="0"/>
              </a:spcBef>
              <a:spcAft>
                <a:spcPct val="0"/>
              </a:spcAft>
              <a:buFont typeface="Wingdings" panose="05000000000000000000" pitchFamily="2" charset="2"/>
              <a:buChar char="q"/>
              <a:defRPr/>
            </a:pPr>
            <a:endParaRPr lang="fr-FR" sz="1600" b="1" dirty="0">
              <a:solidFill>
                <a:srgbClr val="000000"/>
              </a:solidFill>
              <a:latin typeface="Arial"/>
              <a:cs typeface="Arial"/>
            </a:endParaRPr>
          </a:p>
          <a:p>
            <a:pPr marL="285750" indent="-285750" eaLnBrk="0" fontAlgn="base" hangingPunct="0">
              <a:spcBef>
                <a:spcPct val="0"/>
              </a:spcBef>
              <a:spcAft>
                <a:spcPct val="0"/>
              </a:spcAft>
              <a:buFont typeface="Wingdings" panose="05000000000000000000" pitchFamily="2" charset="2"/>
              <a:buChar char="q"/>
              <a:defRPr/>
            </a:pPr>
            <a:endParaRPr lang="fr-FR" sz="1600" b="1" dirty="0">
              <a:solidFill>
                <a:srgbClr val="000000"/>
              </a:solidFill>
              <a:latin typeface="Arial"/>
              <a:cs typeface="Arial"/>
            </a:endParaRPr>
          </a:p>
        </p:txBody>
      </p:sp>
    </p:spTree>
    <p:extLst>
      <p:ext uri="{BB962C8B-B14F-4D97-AF65-F5344CB8AC3E}">
        <p14:creationId xmlns:p14="http://schemas.microsoft.com/office/powerpoint/2010/main" val="3482420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AutoShape 96">
            <a:extLst>
              <a:ext uri="{FF2B5EF4-FFF2-40B4-BE49-F238E27FC236}">
                <a16:creationId xmlns:a16="http://schemas.microsoft.com/office/drawing/2014/main" xmlns="" id="{6F3D9A82-703C-4CDB-B6F1-D0CF746E813B}"/>
              </a:ext>
            </a:extLst>
          </p:cNvPr>
          <p:cNvSpPr>
            <a:spLocks noChangeArrowheads="1"/>
          </p:cNvSpPr>
          <p:nvPr/>
        </p:nvSpPr>
        <p:spPr bwMode="gray">
          <a:xfrm>
            <a:off x="481263" y="237380"/>
            <a:ext cx="11454062" cy="557277"/>
          </a:xfrm>
          <a:prstGeom prst="roundRect">
            <a:avLst>
              <a:gd name="adj" fmla="val 50000"/>
            </a:avLst>
          </a:prstGeom>
          <a:solidFill>
            <a:srgbClr val="CCFFFF"/>
          </a:solidFill>
          <a:ln w="28575">
            <a:solidFill>
              <a:schemeClr val="accent1"/>
            </a:solidFill>
            <a:round/>
            <a:headEnd/>
            <a:tailEnd/>
          </a:ln>
        </p:spPr>
        <p:txBody>
          <a:bodyPr wrap="none" anchor="ctr"/>
          <a:lstStyle>
            <a:lvl1pPr marL="514350" indent="-514350">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indent="0">
              <a:buNone/>
              <a:defRPr/>
            </a:pPr>
            <a:r>
              <a:rPr lang="fr-FR" b="1" dirty="0">
                <a:solidFill>
                  <a:srgbClr val="0070C0"/>
                </a:solidFill>
              </a:rPr>
              <a:t>2. ANALYSE DE LA MISE EN ŒUVRE DE LA GIRE</a:t>
            </a:r>
          </a:p>
        </p:txBody>
      </p:sp>
      <p:sp>
        <p:nvSpPr>
          <p:cNvPr id="8" name="Rectangle à coins arrondis 24">
            <a:extLst>
              <a:ext uri="{FF2B5EF4-FFF2-40B4-BE49-F238E27FC236}">
                <a16:creationId xmlns:a16="http://schemas.microsoft.com/office/drawing/2014/main" xmlns="" id="{4DCD63B7-275F-494A-BC67-06B63AB5349B}"/>
              </a:ext>
            </a:extLst>
          </p:cNvPr>
          <p:cNvSpPr/>
          <p:nvPr/>
        </p:nvSpPr>
        <p:spPr bwMode="gray">
          <a:xfrm>
            <a:off x="1684997" y="891482"/>
            <a:ext cx="8449606" cy="440583"/>
          </a:xfrm>
          <a:prstGeom prst="roundRect">
            <a:avLst/>
          </a:prstGeom>
          <a:solidFill>
            <a:schemeClr val="accent4">
              <a:lumMod val="20000"/>
              <a:lumOff val="80000"/>
            </a:schemeClr>
          </a:solidFill>
          <a:ln>
            <a:headEnd/>
            <a:tailEnd/>
          </a:ln>
        </p:spPr>
        <p:style>
          <a:lnRef idx="2">
            <a:schemeClr val="accent2"/>
          </a:lnRef>
          <a:fillRef idx="1">
            <a:schemeClr val="lt1"/>
          </a:fillRef>
          <a:effectRef idx="0">
            <a:schemeClr val="accent2"/>
          </a:effectRef>
          <a:fontRef idx="minor">
            <a:schemeClr val="dk1"/>
          </a:fontRef>
        </p:style>
        <p:txBody>
          <a:bodyPr wrap="none" anchor="ctr"/>
          <a:lstStyle/>
          <a:p>
            <a:pPr>
              <a:defRPr/>
            </a:pPr>
            <a:r>
              <a:rPr lang="fr-FR" sz="2400" b="1" dirty="0">
                <a:solidFill>
                  <a:srgbClr val="0070C0"/>
                </a:solidFill>
                <a:latin typeface="Arial" panose="020B0604020202020204" pitchFamily="34" charset="0"/>
                <a:cs typeface="Arial" panose="020B0604020202020204" pitchFamily="34" charset="0"/>
              </a:rPr>
              <a:t>2.3. Cadres institutionnel et règlementaire </a:t>
            </a:r>
          </a:p>
        </p:txBody>
      </p:sp>
      <p:sp>
        <p:nvSpPr>
          <p:cNvPr id="6" name="Rectangle à coins arrondis 4">
            <a:extLst>
              <a:ext uri="{FF2B5EF4-FFF2-40B4-BE49-F238E27FC236}">
                <a16:creationId xmlns:a16="http://schemas.microsoft.com/office/drawing/2014/main" xmlns="" id="{2DC76599-E962-440D-ACB8-91E0735D9D9B}"/>
              </a:ext>
            </a:extLst>
          </p:cNvPr>
          <p:cNvSpPr/>
          <p:nvPr/>
        </p:nvSpPr>
        <p:spPr bwMode="gray">
          <a:xfrm>
            <a:off x="0" y="1360714"/>
            <a:ext cx="12149467" cy="5486401"/>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just" eaLnBrk="0" fontAlgn="base" hangingPunct="0">
              <a:spcBef>
                <a:spcPct val="20000"/>
              </a:spcBef>
              <a:spcAft>
                <a:spcPct val="0"/>
              </a:spcAft>
              <a:defRPr/>
            </a:pPr>
            <a:endParaRPr lang="fr-FR" sz="2100" b="1" dirty="0">
              <a:solidFill>
                <a:srgbClr val="0000FF"/>
              </a:solidFill>
              <a:latin typeface="Arial"/>
              <a:ea typeface="MS PGothic" panose="020B0600070205080204" pitchFamily="34" charset="-128"/>
              <a:cs typeface="Arial"/>
            </a:endParaRPr>
          </a:p>
          <a:p>
            <a:pPr algn="just" eaLnBrk="0" fontAlgn="base" hangingPunct="0">
              <a:spcBef>
                <a:spcPct val="20000"/>
              </a:spcBef>
              <a:spcAft>
                <a:spcPct val="0"/>
              </a:spcAft>
              <a:defRPr/>
            </a:pPr>
            <a:endParaRPr lang="fr-FR" sz="2100" b="1" dirty="0">
              <a:solidFill>
                <a:srgbClr val="0000FF"/>
              </a:solidFill>
              <a:latin typeface="Arial"/>
              <a:ea typeface="MS PGothic" panose="020B0600070205080204" pitchFamily="34" charset="-128"/>
              <a:cs typeface="Arial"/>
            </a:endParaRPr>
          </a:p>
          <a:p>
            <a:pPr algn="just" eaLnBrk="0" fontAlgn="base" hangingPunct="0">
              <a:spcBef>
                <a:spcPct val="20000"/>
              </a:spcBef>
              <a:spcAft>
                <a:spcPct val="0"/>
              </a:spcAft>
              <a:defRPr/>
            </a:pPr>
            <a:r>
              <a:rPr lang="fr-FR" sz="2100" b="1" dirty="0">
                <a:solidFill>
                  <a:srgbClr val="0000FF"/>
                </a:solidFill>
                <a:latin typeface="Arial"/>
                <a:ea typeface="MS PGothic" panose="020B0600070205080204" pitchFamily="34" charset="-128"/>
                <a:cs typeface="Arial"/>
              </a:rPr>
              <a:t>2.3.1 Création de l’OFOR: </a:t>
            </a:r>
          </a:p>
          <a:p>
            <a:pPr eaLnBrk="0" fontAlgn="base" hangingPunct="0">
              <a:spcBef>
                <a:spcPct val="0"/>
              </a:spcBef>
              <a:spcAft>
                <a:spcPct val="0"/>
              </a:spcAft>
              <a:defRPr/>
            </a:pPr>
            <a:r>
              <a:rPr lang="fr-FR" sz="1600" b="1" dirty="0">
                <a:latin typeface="Arial" panose="020B0604020202020204" pitchFamily="34" charset="0"/>
                <a:ea typeface="SymbolMT"/>
              </a:rPr>
              <a:t>Loi n°2014-13 portant création de l’OFOR a été votée par l’Assemblée nationale le 30 janvier 2014 et </a:t>
            </a:r>
          </a:p>
          <a:p>
            <a:pPr eaLnBrk="0" fontAlgn="base" hangingPunct="0">
              <a:spcBef>
                <a:spcPct val="0"/>
              </a:spcBef>
              <a:spcAft>
                <a:spcPct val="0"/>
              </a:spcAft>
              <a:defRPr/>
            </a:pPr>
            <a:r>
              <a:rPr lang="fr-FR" sz="1600" b="1" dirty="0">
                <a:latin typeface="Arial" panose="020B0604020202020204" pitchFamily="34" charset="0"/>
                <a:ea typeface="SymbolMT"/>
              </a:rPr>
              <a:t>promulguée le 28 février 2014</a:t>
            </a:r>
            <a:endParaRPr lang="fr-FR" sz="1600" b="1" dirty="0">
              <a:solidFill>
                <a:srgbClr val="0000FF"/>
              </a:solidFill>
              <a:latin typeface="Arial"/>
              <a:ea typeface="MS PGothic" panose="020B0600070205080204" pitchFamily="34" charset="-128"/>
              <a:cs typeface="Arial"/>
            </a:endParaRPr>
          </a:p>
          <a:p>
            <a:pPr eaLnBrk="0" fontAlgn="base" hangingPunct="0">
              <a:spcBef>
                <a:spcPct val="0"/>
              </a:spcBef>
              <a:spcAft>
                <a:spcPct val="0"/>
              </a:spcAft>
              <a:defRPr/>
            </a:pPr>
            <a:r>
              <a:rPr lang="fr-FR" sz="2100" b="1" dirty="0">
                <a:solidFill>
                  <a:srgbClr val="0000FF"/>
                </a:solidFill>
                <a:latin typeface="Arial"/>
                <a:ea typeface="MS PGothic" panose="020B0600070205080204" pitchFamily="34" charset="-128"/>
                <a:cs typeface="Arial"/>
              </a:rPr>
              <a:t>2.3.2 Création OLAG puis OLAC</a:t>
            </a:r>
            <a:endParaRPr lang="fr-FR" sz="1600" b="1" dirty="0">
              <a:solidFill>
                <a:srgbClr val="000000"/>
              </a:solidFill>
              <a:latin typeface="Arial"/>
              <a:cs typeface="Arial"/>
            </a:endParaRPr>
          </a:p>
          <a:p>
            <a:pPr eaLnBrk="0" fontAlgn="base" hangingPunct="0">
              <a:spcBef>
                <a:spcPct val="0"/>
              </a:spcBef>
              <a:spcAft>
                <a:spcPct val="0"/>
              </a:spcAft>
              <a:defRPr/>
            </a:pPr>
            <a:r>
              <a:rPr lang="fr-FR" sz="1600" b="1" dirty="0">
                <a:solidFill>
                  <a:srgbClr val="000000"/>
                </a:solidFill>
                <a:latin typeface="Arial" panose="020B0604020202020204" pitchFamily="34" charset="0"/>
                <a:ea typeface="MS Mincho" panose="02020609040205080304" pitchFamily="49" charset="-128"/>
                <a:cs typeface="Arial" panose="020B0604020202020204" pitchFamily="34" charset="0"/>
              </a:rPr>
              <a:t>D</a:t>
            </a:r>
            <a:r>
              <a:rPr lang="fr-FR" sz="1600" b="1" dirty="0">
                <a:latin typeface="Arial" panose="020B0604020202020204" pitchFamily="34" charset="0"/>
                <a:ea typeface="MS Mincho" panose="02020609040205080304" pitchFamily="49" charset="-128"/>
                <a:cs typeface="Arial" panose="020B0604020202020204" pitchFamily="34" charset="0"/>
              </a:rPr>
              <a:t>epuis 2010 la loi </a:t>
            </a:r>
            <a:r>
              <a:rPr lang="fr-FR" sz="1600" b="1" dirty="0">
                <a:latin typeface="Arial" panose="020B0604020202020204" pitchFamily="34" charset="0"/>
                <a:ea typeface="SymbolMT"/>
                <a:cs typeface="Arial" panose="020B0604020202020204" pitchFamily="34" charset="0"/>
              </a:rPr>
              <a:t>n° 2010-01 du 20 janvier 2010 portant création de l’Office du Lac de Guiers (OLAG) ainsi que</a:t>
            </a:r>
          </a:p>
          <a:p>
            <a:pPr eaLnBrk="0" fontAlgn="base" hangingPunct="0">
              <a:spcBef>
                <a:spcPct val="0"/>
              </a:spcBef>
              <a:spcAft>
                <a:spcPct val="0"/>
              </a:spcAft>
              <a:defRPr/>
            </a:pPr>
            <a:r>
              <a:rPr lang="fr-FR" sz="1600" b="1" dirty="0">
                <a:latin typeface="Arial" panose="020B0604020202020204" pitchFamily="34" charset="0"/>
                <a:ea typeface="SymbolMT"/>
                <a:cs typeface="Arial" panose="020B0604020202020204" pitchFamily="34" charset="0"/>
              </a:rPr>
              <a:t> le décret n° 2010-359 du 16 mars 2010; </a:t>
            </a:r>
            <a:r>
              <a:rPr lang="fr-FR" b="1" dirty="0">
                <a:latin typeface="Arial" panose="020B0604020202020204" pitchFamily="34" charset="0"/>
                <a:cs typeface="Arial" panose="020B0604020202020204" pitchFamily="34" charset="0"/>
              </a:rPr>
              <a:t>Depuis mars 2017 les l’OLAG sous sa nouvelle dénomination (OLAC) </a:t>
            </a:r>
          </a:p>
          <a:p>
            <a:pPr eaLnBrk="0" fontAlgn="base" hangingPunct="0">
              <a:spcBef>
                <a:spcPct val="0"/>
              </a:spcBef>
              <a:spcAft>
                <a:spcPct val="0"/>
              </a:spcAft>
              <a:defRPr/>
            </a:pPr>
            <a:r>
              <a:rPr lang="fr-FR" b="1" dirty="0">
                <a:latin typeface="Arial" panose="020B0604020202020204" pitchFamily="34" charset="0"/>
                <a:cs typeface="Arial" panose="020B0604020202020204" pitchFamily="34" charset="0"/>
              </a:rPr>
              <a:t>a vu ses missions étendues à l’ensemble du territoire</a:t>
            </a:r>
          </a:p>
          <a:p>
            <a:pPr eaLnBrk="0" fontAlgn="base" hangingPunct="0">
              <a:spcBef>
                <a:spcPct val="0"/>
              </a:spcBef>
              <a:spcAft>
                <a:spcPct val="0"/>
              </a:spcAft>
              <a:defRPr/>
            </a:pPr>
            <a:r>
              <a:rPr lang="fr-FR" sz="2100" b="1" dirty="0">
                <a:solidFill>
                  <a:srgbClr val="0000FF"/>
                </a:solidFill>
                <a:latin typeface="Arial"/>
                <a:ea typeface="MS PGothic" panose="020B0600070205080204" pitchFamily="34" charset="-128"/>
                <a:cs typeface="Arial"/>
              </a:rPr>
              <a:t>2.3.3. Code de l’eau:</a:t>
            </a:r>
          </a:p>
          <a:p>
            <a:r>
              <a:rPr lang="fr-FR" sz="1600" b="1" dirty="0">
                <a:latin typeface="Arial" panose="020B0604020202020204" pitchFamily="34" charset="0"/>
                <a:cs typeface="Arial" panose="020B0604020202020204" pitchFamily="34" charset="0"/>
              </a:rPr>
              <a:t>Loi 81-13 du 04 mars 1981 portant Code de l’eau revu s’inscrit dans la volonté de l’État du Sénégal de respecter ses </a:t>
            </a:r>
          </a:p>
          <a:p>
            <a:r>
              <a:rPr lang="fr-FR" sz="1600" b="1" dirty="0">
                <a:latin typeface="Arial" panose="020B0604020202020204" pitchFamily="34" charset="0"/>
                <a:cs typeface="Arial" panose="020B0604020202020204" pitchFamily="34" charset="0"/>
              </a:rPr>
              <a:t>engagements internationaux à promouvoir la Gestion Intégrée des Ressources en Eau (GIRE). Ce code révisé élaboré </a:t>
            </a:r>
          </a:p>
          <a:p>
            <a:r>
              <a:rPr lang="fr-FR" sz="1600" b="1" dirty="0">
                <a:latin typeface="Arial" panose="020B0604020202020204" pitchFamily="34" charset="0"/>
                <a:cs typeface="Arial" panose="020B0604020202020204" pitchFamily="34" charset="0"/>
              </a:rPr>
              <a:t>dans le cadre de l’étude de mise en œuvre du PAGIRE en 2011 n’a pas été approuvé par le gouvernement. </a:t>
            </a:r>
          </a:p>
          <a:p>
            <a:pPr eaLnBrk="0" fontAlgn="base" hangingPunct="0">
              <a:spcBef>
                <a:spcPct val="0"/>
              </a:spcBef>
              <a:spcAft>
                <a:spcPct val="0"/>
              </a:spcAft>
              <a:defRPr/>
            </a:pPr>
            <a:r>
              <a:rPr lang="fr-FR" sz="2100" b="1" dirty="0">
                <a:solidFill>
                  <a:srgbClr val="0000FF"/>
                </a:solidFill>
                <a:latin typeface="Arial"/>
                <a:ea typeface="MS PGothic" panose="020B0600070205080204" pitchFamily="34" charset="-128"/>
                <a:cs typeface="Arial"/>
              </a:rPr>
              <a:t>2.3.4. Code de l’assainissement:</a:t>
            </a:r>
          </a:p>
          <a:p>
            <a:pPr eaLnBrk="0" fontAlgn="base" hangingPunct="0">
              <a:spcBef>
                <a:spcPct val="0"/>
              </a:spcBef>
              <a:spcAft>
                <a:spcPct val="0"/>
              </a:spcAft>
              <a:defRPr/>
            </a:pPr>
            <a:r>
              <a:rPr lang="fr-FR" sz="1600" b="1" dirty="0">
                <a:latin typeface="Arial" panose="020B0604020202020204" pitchFamily="34" charset="0"/>
                <a:cs typeface="Arial" panose="020B0604020202020204" pitchFamily="34" charset="0"/>
              </a:rPr>
              <a:t>En 2009, la loi n°2009-24 portant Code de l'Assainissement a été votée et promulguée le 8 juillet 2009. Le décret </a:t>
            </a:r>
          </a:p>
          <a:p>
            <a:pPr eaLnBrk="0" fontAlgn="base" hangingPunct="0">
              <a:spcBef>
                <a:spcPct val="0"/>
              </a:spcBef>
              <a:spcAft>
                <a:spcPct val="0"/>
              </a:spcAft>
              <a:defRPr/>
            </a:pPr>
            <a:r>
              <a:rPr lang="fr-FR" sz="1600" b="1" dirty="0">
                <a:latin typeface="Arial" panose="020B0604020202020204" pitchFamily="34" charset="0"/>
                <a:cs typeface="Arial" panose="020B0604020202020204" pitchFamily="34" charset="0"/>
              </a:rPr>
              <a:t>d’application n°2011-245 a été adopté le 17/02/2011. </a:t>
            </a:r>
            <a:endParaRPr lang="fr-FR" b="1" dirty="0">
              <a:latin typeface="Arial" panose="020B0604020202020204" pitchFamily="34" charset="0"/>
              <a:cs typeface="Arial" panose="020B0604020202020204" pitchFamily="34" charset="0"/>
            </a:endParaRPr>
          </a:p>
          <a:p>
            <a:pPr eaLnBrk="0" fontAlgn="base" hangingPunct="0">
              <a:spcBef>
                <a:spcPct val="0"/>
              </a:spcBef>
              <a:spcAft>
                <a:spcPct val="0"/>
              </a:spcAft>
              <a:defRPr/>
            </a:pPr>
            <a:r>
              <a:rPr lang="fr-FR" sz="2100" b="1" dirty="0">
                <a:solidFill>
                  <a:srgbClr val="0000FF"/>
                </a:solidFill>
                <a:latin typeface="Arial"/>
                <a:ea typeface="MS PGothic" panose="020B0600070205080204" pitchFamily="34" charset="-128"/>
                <a:cs typeface="Arial"/>
              </a:rPr>
              <a:t>2.3.5. Code de l’environnement : </a:t>
            </a:r>
          </a:p>
          <a:p>
            <a:pPr eaLnBrk="0" fontAlgn="base" hangingPunct="0">
              <a:spcBef>
                <a:spcPct val="0"/>
              </a:spcBef>
              <a:spcAft>
                <a:spcPct val="0"/>
              </a:spcAft>
              <a:defRPr/>
            </a:pPr>
            <a:r>
              <a:rPr lang="fr-FR" sz="1600" b="1" dirty="0">
                <a:latin typeface="Arial" panose="020B0604020202020204" pitchFamily="34" charset="0"/>
                <a:cs typeface="Arial" panose="020B0604020202020204" pitchFamily="34" charset="0"/>
              </a:rPr>
              <a:t>Loi n°2001-01 du 15 janvier 2001, il est important de souligner que ce code est en cours d’actualisation. </a:t>
            </a:r>
          </a:p>
          <a:p>
            <a:pPr eaLnBrk="0" fontAlgn="base" hangingPunct="0">
              <a:spcBef>
                <a:spcPct val="0"/>
              </a:spcBef>
              <a:spcAft>
                <a:spcPct val="0"/>
              </a:spcAft>
              <a:defRPr/>
            </a:pPr>
            <a:r>
              <a:rPr lang="fr-FR" sz="2100" b="1" dirty="0">
                <a:solidFill>
                  <a:srgbClr val="0000FF"/>
                </a:solidFill>
                <a:latin typeface="Arial"/>
                <a:ea typeface="MS PGothic" panose="020B0600070205080204" pitchFamily="34" charset="-128"/>
                <a:cs typeface="Arial"/>
              </a:rPr>
              <a:t>2.3.6. Loi SPEPA: </a:t>
            </a:r>
          </a:p>
          <a:p>
            <a:pPr eaLnBrk="0" fontAlgn="base" hangingPunct="0">
              <a:spcBef>
                <a:spcPct val="0"/>
              </a:spcBef>
              <a:spcAft>
                <a:spcPct val="0"/>
              </a:spcAft>
              <a:defRPr/>
            </a:pPr>
            <a:r>
              <a:rPr lang="fr-FR" sz="1600" b="1" dirty="0">
                <a:latin typeface="Arial" panose="020B0604020202020204" pitchFamily="34" charset="0"/>
                <a:cs typeface="Arial" panose="020B0604020202020204" pitchFamily="34" charset="0"/>
              </a:rPr>
              <a:t>La loi SPEPA a été promulguée le 24 septembre 2008. Cette loi organise le service public de l’eau potable et de </a:t>
            </a:r>
          </a:p>
          <a:p>
            <a:pPr eaLnBrk="0" fontAlgn="base" hangingPunct="0">
              <a:spcBef>
                <a:spcPct val="0"/>
              </a:spcBef>
              <a:spcAft>
                <a:spcPct val="0"/>
              </a:spcAft>
              <a:defRPr/>
            </a:pPr>
            <a:r>
              <a:rPr lang="fr-FR" sz="1600" b="1" dirty="0">
                <a:latin typeface="Arial" panose="020B0604020202020204" pitchFamily="34" charset="0"/>
                <a:cs typeface="Arial" panose="020B0604020202020204" pitchFamily="34" charset="0"/>
              </a:rPr>
              <a:t>       l’assainissement collectif en milieu urbain et rural. </a:t>
            </a:r>
            <a:endParaRPr lang="fr-FR" b="1" dirty="0">
              <a:latin typeface="Arial" panose="020B0604020202020204" pitchFamily="34" charset="0"/>
              <a:cs typeface="Arial" panose="020B0604020202020204" pitchFamily="34" charset="0"/>
            </a:endParaRPr>
          </a:p>
          <a:p>
            <a:pPr eaLnBrk="0" fontAlgn="base" hangingPunct="0">
              <a:spcBef>
                <a:spcPct val="0"/>
              </a:spcBef>
              <a:spcAft>
                <a:spcPct val="0"/>
              </a:spcAft>
              <a:defRPr/>
            </a:pPr>
            <a:endParaRPr lang="fr-FR" sz="1600" b="1" dirty="0">
              <a:solidFill>
                <a:srgbClr val="000000"/>
              </a:solidFill>
              <a:latin typeface="Arial" panose="020B0604020202020204" pitchFamily="34" charset="0"/>
              <a:cs typeface="Arial" panose="020B0604020202020204" pitchFamily="34" charset="0"/>
            </a:endParaRPr>
          </a:p>
          <a:p>
            <a:pPr eaLnBrk="0" fontAlgn="base" hangingPunct="0">
              <a:spcBef>
                <a:spcPct val="0"/>
              </a:spcBef>
              <a:spcAft>
                <a:spcPct val="0"/>
              </a:spcAft>
              <a:defRPr/>
            </a:pPr>
            <a:endParaRPr lang="fr-FR" sz="1600" b="1" dirty="0">
              <a:solidFill>
                <a:srgbClr val="000000"/>
              </a:solidFill>
              <a:latin typeface="Arial"/>
              <a:cs typeface="Arial"/>
            </a:endParaRPr>
          </a:p>
        </p:txBody>
      </p:sp>
    </p:spTree>
    <p:extLst>
      <p:ext uri="{BB962C8B-B14F-4D97-AF65-F5344CB8AC3E}">
        <p14:creationId xmlns:p14="http://schemas.microsoft.com/office/powerpoint/2010/main" val="13985470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gradFill rotWithShape="1">
          <a:gsLst>
            <a:gs pos="0">
              <a:srgbClr val="B7E7FF">
                <a:gamma/>
                <a:tint val="0"/>
                <a:invGamma/>
                <a:alpha val="20000"/>
              </a:srgbClr>
            </a:gs>
            <a:gs pos="100000">
              <a:srgbClr val="B7E7FF">
                <a:alpha val="20000"/>
              </a:srgbClr>
            </a:gs>
          </a:gsLst>
          <a:lin ang="0" scaled="1"/>
        </a:gradFill>
        <a:ln w="28575" algn="ctr">
          <a:noFill/>
          <a:round/>
          <a:headEnd/>
          <a:tailEnd/>
        </a:ln>
        <a:effectLst/>
      </a:spPr>
      <a:bodyPr wrap="none" numCol="1" anchor="ctr"/>
      <a:lstStyle>
        <a:defPPr>
          <a:defRPr sz="2300" b="1" dirty="0"/>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6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TotalTime>
  <Words>4011</Words>
  <Application>Microsoft Office PowerPoint</Application>
  <PresentationFormat>Grand écran</PresentationFormat>
  <Paragraphs>751</Paragraphs>
  <Slides>39</Slides>
  <Notes>39</Notes>
  <HiddenSlides>0</HiddenSlides>
  <MMClips>0</MMClips>
  <ScaleCrop>false</ScaleCrop>
  <HeadingPairs>
    <vt:vector size="6" baseType="variant">
      <vt:variant>
        <vt:lpstr>Polices utilisées</vt:lpstr>
      </vt:variant>
      <vt:variant>
        <vt:i4>12</vt:i4>
      </vt:variant>
      <vt:variant>
        <vt:lpstr>Thème</vt:lpstr>
      </vt:variant>
      <vt:variant>
        <vt:i4>2</vt:i4>
      </vt:variant>
      <vt:variant>
        <vt:lpstr>Titres des diapositives</vt:lpstr>
      </vt:variant>
      <vt:variant>
        <vt:i4>39</vt:i4>
      </vt:variant>
    </vt:vector>
  </HeadingPairs>
  <TitlesOfParts>
    <vt:vector size="53" baseType="lpstr">
      <vt:lpstr>MS Gothic</vt:lpstr>
      <vt:lpstr>MS PGothic</vt:lpstr>
      <vt:lpstr>Arial</vt:lpstr>
      <vt:lpstr>Bookman Old Style</vt:lpstr>
      <vt:lpstr>Calibri</vt:lpstr>
      <vt:lpstr>Calibri Light</vt:lpstr>
      <vt:lpstr>Century Gothic</vt:lpstr>
      <vt:lpstr>Corbel</vt:lpstr>
      <vt:lpstr>MS Mincho</vt:lpstr>
      <vt:lpstr>SymbolMT</vt:lpstr>
      <vt:lpstr>Times New Roman</vt:lpstr>
      <vt:lpstr>Wingdings</vt:lpstr>
      <vt:lpstr>Thème Office</vt:lpstr>
      <vt:lpstr>Modèle par défaut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aida</dc:creator>
  <cp:lastModifiedBy>Utilisateur Windows</cp:lastModifiedBy>
  <cp:revision>135</cp:revision>
  <dcterms:created xsi:type="dcterms:W3CDTF">2018-12-14T16:44:26Z</dcterms:created>
  <dcterms:modified xsi:type="dcterms:W3CDTF">2019-05-20T23:44:32Z</dcterms:modified>
</cp:coreProperties>
</file>